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738" r:id="rId1"/>
  </p:sldMasterIdLst>
  <p:notesMasterIdLst>
    <p:notesMasterId r:id="rId69"/>
  </p:notesMasterIdLst>
  <p:sldIdLst>
    <p:sldId id="256" r:id="rId2"/>
    <p:sldId id="285" r:id="rId3"/>
    <p:sldId id="348" r:id="rId4"/>
    <p:sldId id="347" r:id="rId5"/>
    <p:sldId id="360" r:id="rId6"/>
    <p:sldId id="313" r:id="rId7"/>
    <p:sldId id="314" r:id="rId8"/>
    <p:sldId id="353" r:id="rId9"/>
    <p:sldId id="429" r:id="rId10"/>
    <p:sldId id="430" r:id="rId11"/>
    <p:sldId id="363" r:id="rId12"/>
    <p:sldId id="355" r:id="rId13"/>
    <p:sldId id="361" r:id="rId14"/>
    <p:sldId id="356" r:id="rId15"/>
    <p:sldId id="362" r:id="rId16"/>
    <p:sldId id="365" r:id="rId17"/>
    <p:sldId id="357" r:id="rId18"/>
    <p:sldId id="364" r:id="rId19"/>
    <p:sldId id="358" r:id="rId20"/>
    <p:sldId id="315" r:id="rId21"/>
    <p:sldId id="338" r:id="rId22"/>
    <p:sldId id="331" r:id="rId23"/>
    <p:sldId id="333" r:id="rId24"/>
    <p:sldId id="334" r:id="rId25"/>
    <p:sldId id="317" r:id="rId26"/>
    <p:sldId id="327" r:id="rId27"/>
    <p:sldId id="257" r:id="rId28"/>
    <p:sldId id="287" r:id="rId29"/>
    <p:sldId id="349" r:id="rId30"/>
    <p:sldId id="359" r:id="rId31"/>
    <p:sldId id="339" r:id="rId32"/>
    <p:sldId id="319" r:id="rId33"/>
    <p:sldId id="336" r:id="rId34"/>
    <p:sldId id="352" r:id="rId35"/>
    <p:sldId id="259" r:id="rId36"/>
    <p:sldId id="265" r:id="rId37"/>
    <p:sldId id="261" r:id="rId38"/>
    <p:sldId id="320" r:id="rId39"/>
    <p:sldId id="321" r:id="rId40"/>
    <p:sldId id="290" r:id="rId41"/>
    <p:sldId id="291" r:id="rId42"/>
    <p:sldId id="329" r:id="rId43"/>
    <p:sldId id="330" r:id="rId44"/>
    <p:sldId id="337" r:id="rId45"/>
    <p:sldId id="350" r:id="rId46"/>
    <p:sldId id="351" r:id="rId47"/>
    <p:sldId id="289" r:id="rId48"/>
    <p:sldId id="293" r:id="rId49"/>
    <p:sldId id="294" r:id="rId50"/>
    <p:sldId id="335" r:id="rId51"/>
    <p:sldId id="295" r:id="rId52"/>
    <p:sldId id="340" r:id="rId53"/>
    <p:sldId id="298" r:id="rId54"/>
    <p:sldId id="302" r:id="rId55"/>
    <p:sldId id="301" r:id="rId56"/>
    <p:sldId id="306" r:id="rId57"/>
    <p:sldId id="341" r:id="rId58"/>
    <p:sldId id="305" r:id="rId59"/>
    <p:sldId id="308" r:id="rId60"/>
    <p:sldId id="309" r:id="rId61"/>
    <p:sldId id="324" r:id="rId62"/>
    <p:sldId id="325" r:id="rId63"/>
    <p:sldId id="312" r:id="rId64"/>
    <p:sldId id="342" r:id="rId65"/>
    <p:sldId id="266" r:id="rId66"/>
    <p:sldId id="283" r:id="rId67"/>
    <p:sldId id="343" r:id="rId68"/>
  </p:sldIdLst>
  <p:sldSz cx="12192000" cy="6858000"/>
  <p:notesSz cx="7010400" cy="9296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08"/>
    <p:restoredTop sz="77493" autoAdjust="0"/>
  </p:normalViewPr>
  <p:slideViewPr>
    <p:cSldViewPr>
      <p:cViewPr varScale="1">
        <p:scale>
          <a:sx n="49" d="100"/>
          <a:sy n="49" d="100"/>
        </p:scale>
        <p:origin x="1312" y="24"/>
      </p:cViewPr>
      <p:guideLst>
        <p:guide orient="horz" pos="2160"/>
        <p:guide pos="3840"/>
      </p:guideLst>
    </p:cSldViewPr>
  </p:slideViewPr>
  <p:notesTextViewPr>
    <p:cViewPr>
      <p:scale>
        <a:sx n="100" d="100"/>
        <a:sy n="100" d="100"/>
      </p:scale>
      <p:origin x="0" y="-36"/>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microsoft.com/office/2016/11/relationships/changesInfo" Target="changesInfos/changesInfo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auenberg, Eric (MOH)" userId="244d98b3-c1a9-4627-a347-3dd8e9cd6854" providerId="ADAL" clId="{98CAEE8D-E479-441F-8628-3F963C9A0F22}"/>
    <pc:docChg chg="modSld">
      <pc:chgData name="Nauenberg, Eric (MOH)" userId="244d98b3-c1a9-4627-a347-3dd8e9cd6854" providerId="ADAL" clId="{98CAEE8D-E479-441F-8628-3F963C9A0F22}" dt="2021-08-09T21:08:35.443" v="7" actId="20577"/>
      <pc:docMkLst>
        <pc:docMk/>
      </pc:docMkLst>
      <pc:sldChg chg="modSp mod">
        <pc:chgData name="Nauenberg, Eric (MOH)" userId="244d98b3-c1a9-4627-a347-3dd8e9cd6854" providerId="ADAL" clId="{98CAEE8D-E479-441F-8628-3F963C9A0F22}" dt="2021-08-09T21:08:35.443" v="7" actId="20577"/>
        <pc:sldMkLst>
          <pc:docMk/>
          <pc:sldMk cId="0" sldId="256"/>
        </pc:sldMkLst>
        <pc:spChg chg="mod">
          <ac:chgData name="Nauenberg, Eric (MOH)" userId="244d98b3-c1a9-4627-a347-3dd8e9cd6854" providerId="ADAL" clId="{98CAEE8D-E479-441F-8628-3F963C9A0F22}" dt="2021-08-09T21:08:35.443" v="7" actId="20577"/>
          <ac:spMkLst>
            <pc:docMk/>
            <pc:sldMk cId="0" sldId="256"/>
            <ac:spMk id="3"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67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6725"/>
          </a:xfrm>
          <a:prstGeom prst="rect">
            <a:avLst/>
          </a:prstGeom>
        </p:spPr>
        <p:txBody>
          <a:bodyPr vert="horz" lIns="91440" tIns="45720" rIns="91440" bIns="45720" rtlCol="0"/>
          <a:lstStyle>
            <a:lvl1pPr algn="r">
              <a:defRPr sz="1200"/>
            </a:lvl1pPr>
          </a:lstStyle>
          <a:p>
            <a:fld id="{EF911157-0FC2-4F06-8D61-FD647FE4E19D}" type="datetimeFigureOut">
              <a:rPr lang="en-US" smtClean="0"/>
              <a:t>8/4/2025</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73575"/>
            <a:ext cx="5607050" cy="3660775"/>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3038475" cy="466725"/>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6725"/>
          </a:xfrm>
          <a:prstGeom prst="rect">
            <a:avLst/>
          </a:prstGeom>
        </p:spPr>
        <p:txBody>
          <a:bodyPr vert="horz" lIns="91440" tIns="45720" rIns="91440" bIns="45720" rtlCol="0" anchor="b"/>
          <a:lstStyle>
            <a:lvl1pPr algn="r">
              <a:defRPr sz="1200"/>
            </a:lvl1pPr>
          </a:lstStyle>
          <a:p>
            <a:fld id="{4AF79E1B-2C51-4B9B-8EA4-26DE9E345AFF}" type="slidenum">
              <a:rPr lang="en-US" smtClean="0"/>
              <a:t>‹#›</a:t>
            </a:fld>
            <a:endParaRPr lang="en-US"/>
          </a:p>
        </p:txBody>
      </p:sp>
    </p:spTree>
    <p:extLst>
      <p:ext uri="{BB962C8B-B14F-4D97-AF65-F5344CB8AC3E}">
        <p14:creationId xmlns:p14="http://schemas.microsoft.com/office/powerpoint/2010/main" val="8367260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r>
              <a:rPr lang="en-US" dirty="0"/>
              <a:t>Let’s start with a round of introductions – name, which program you’re in (</a:t>
            </a:r>
            <a:r>
              <a:rPr lang="en-US" dirty="0" err="1"/>
              <a:t>Msc</a:t>
            </a:r>
            <a:r>
              <a:rPr lang="en-US" dirty="0"/>
              <a:t>/</a:t>
            </a:r>
            <a:r>
              <a:rPr lang="en-US" dirty="0" err="1"/>
              <a:t>Phd</a:t>
            </a:r>
            <a:r>
              <a:rPr lang="en-US" dirty="0"/>
              <a:t> + emphasis), anything else you want us to know. </a:t>
            </a:r>
          </a:p>
          <a:p>
            <a:pPr marL="171450" indent="-171450">
              <a:buFont typeface="Arial" panose="020B0604020202020204" pitchFamily="34" charset="0"/>
              <a:buChar char="•"/>
            </a:pPr>
            <a:r>
              <a:rPr lang="en-US" dirty="0"/>
              <a:t>Talk about updated syllabus</a:t>
            </a:r>
          </a:p>
          <a:p>
            <a:pPr marL="171450" indent="-171450">
              <a:buFont typeface="Arial" panose="020B0604020202020204" pitchFamily="34" charset="0"/>
              <a:buChar char="•"/>
            </a:pPr>
            <a:r>
              <a:rPr lang="en-US" dirty="0"/>
              <a:t>Talk about updated P1 due date. </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1</a:t>
            </a:fld>
            <a:endParaRPr lang="en-US"/>
          </a:p>
        </p:txBody>
      </p:sp>
    </p:spTree>
    <p:extLst>
      <p:ext uri="{BB962C8B-B14F-4D97-AF65-F5344CB8AC3E}">
        <p14:creationId xmlns:p14="http://schemas.microsoft.com/office/powerpoint/2010/main" val="36117099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945179-5993-F745-CE76-D85141BC59F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EBCFF34-6ECB-252D-20E6-1C907D3EF37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06ACF9D-B844-774B-E410-62BA9DEE164D}"/>
              </a:ext>
            </a:extLst>
          </p:cNvPr>
          <p:cNvSpPr>
            <a:spLocks noGrp="1"/>
          </p:cNvSpPr>
          <p:nvPr>
            <p:ph type="body" idx="1"/>
          </p:nvPr>
        </p:nvSpPr>
        <p:spPr/>
        <p:txBody>
          <a:bodyPr/>
          <a:lstStyle/>
          <a:p>
            <a:r>
              <a:rPr lang="en-CA" dirty="0"/>
              <a:t>It’s *much* more variable at interpreting statistics. For example, this is good – although erring on the side of too much information. A worse outcome is this one: https://chatgpt.com/share/677d4e1b-46f0-8000-9cd8-e09f628f7795. </a:t>
            </a:r>
          </a:p>
          <a:p>
            <a:pPr marL="171450" indent="-171450">
              <a:buFont typeface="Arial" panose="020B0604020202020204" pitchFamily="34" charset="0"/>
              <a:buChar char="•"/>
            </a:pPr>
            <a:r>
              <a:rPr lang="en-CA" dirty="0"/>
              <a:t>Not really engaging in the context discussion</a:t>
            </a:r>
          </a:p>
          <a:p>
            <a:pPr marL="171450" indent="-171450">
              <a:buFont typeface="Arial" panose="020B0604020202020204" pitchFamily="34" charset="0"/>
              <a:buChar char="•"/>
            </a:pPr>
            <a:r>
              <a:rPr lang="en-CA" dirty="0"/>
              <a:t>Missing some obvious things (yes, a doubling of head trauma rates is serious) </a:t>
            </a:r>
          </a:p>
          <a:p>
            <a:pPr marL="171450" indent="-171450">
              <a:buFont typeface="Arial" panose="020B0604020202020204" pitchFamily="34" charset="0"/>
              <a:buChar char="•"/>
            </a:pPr>
            <a:r>
              <a:rPr lang="en-CA" dirty="0"/>
              <a:t>Provides too much information – you risk losing points for going on tangents that aren’t related to the question</a:t>
            </a:r>
          </a:p>
          <a:p>
            <a:pPr marL="171450" indent="-171450">
              <a:buFont typeface="Arial" panose="020B0604020202020204" pitchFamily="34" charset="0"/>
              <a:buChar char="•"/>
            </a:pPr>
            <a:r>
              <a:rPr lang="en-CA" dirty="0"/>
              <a:t>Ultimately, you take your learning into your hands. How could you use this in an assignment? </a:t>
            </a:r>
          </a:p>
          <a:p>
            <a:pPr marL="171450" indent="-171450">
              <a:buFont typeface="Arial" panose="020B0604020202020204" pitchFamily="34" charset="0"/>
              <a:buChar char="•"/>
            </a:pPr>
            <a:r>
              <a:rPr lang="en-CA" dirty="0"/>
              <a:t>If I feel it’s plagiarized, then it’s plagiarized. </a:t>
            </a:r>
          </a:p>
        </p:txBody>
      </p:sp>
      <p:sp>
        <p:nvSpPr>
          <p:cNvPr id="4" name="Slide Number Placeholder 3">
            <a:extLst>
              <a:ext uri="{FF2B5EF4-FFF2-40B4-BE49-F238E27FC236}">
                <a16:creationId xmlns:a16="http://schemas.microsoft.com/office/drawing/2014/main" id="{1C0A5D20-012D-0382-0A3A-CABD8E9D982B}"/>
              </a:ext>
            </a:extLst>
          </p:cNvPr>
          <p:cNvSpPr>
            <a:spLocks noGrp="1"/>
          </p:cNvSpPr>
          <p:nvPr>
            <p:ph type="sldNum" sz="quarter" idx="5"/>
          </p:nvPr>
        </p:nvSpPr>
        <p:spPr/>
        <p:txBody>
          <a:bodyPr/>
          <a:lstStyle/>
          <a:p>
            <a:fld id="{4AF79E1B-2C51-4B9B-8EA4-26DE9E345AFF}" type="slidenum">
              <a:rPr lang="en-US" smtClean="0"/>
              <a:t>10</a:t>
            </a:fld>
            <a:endParaRPr lang="en-US"/>
          </a:p>
        </p:txBody>
      </p:sp>
    </p:spTree>
    <p:extLst>
      <p:ext uri="{BB962C8B-B14F-4D97-AF65-F5344CB8AC3E}">
        <p14:creationId xmlns:p14="http://schemas.microsoft.com/office/powerpoint/2010/main" val="23688289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99AA4B-8F4E-0B5D-03D9-511B08F365C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17CE5A1-BB26-4E53-3C15-179CB3C49F5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22E00DC-DE82-2971-4CE6-138E8BD1D92C}"/>
              </a:ext>
            </a:extLst>
          </p:cNvPr>
          <p:cNvSpPr>
            <a:spLocks noGrp="1"/>
          </p:cNvSpPr>
          <p:nvPr>
            <p:ph type="body" idx="1"/>
          </p:nvPr>
        </p:nvSpPr>
        <p:spPr/>
        <p:txBody>
          <a:bodyPr/>
          <a:lstStyle/>
          <a:p>
            <a:r>
              <a:rPr lang="en-US" dirty="0"/>
              <a:t>This isn’t just to get around Chat GPT (although that’s a bit motivator). It’s also because graduate level skills involve being able to cogently, precisely, and pithily explain your reasoning and work as well as actually doing the work. The conversation is just as important as the code. </a:t>
            </a:r>
          </a:p>
        </p:txBody>
      </p:sp>
      <p:sp>
        <p:nvSpPr>
          <p:cNvPr id="4" name="Slide Number Placeholder 3">
            <a:extLst>
              <a:ext uri="{FF2B5EF4-FFF2-40B4-BE49-F238E27FC236}">
                <a16:creationId xmlns:a16="http://schemas.microsoft.com/office/drawing/2014/main" id="{5B2C6AF0-1851-968C-2319-8C84E4B0C9D8}"/>
              </a:ext>
            </a:extLst>
          </p:cNvPr>
          <p:cNvSpPr>
            <a:spLocks noGrp="1"/>
          </p:cNvSpPr>
          <p:nvPr>
            <p:ph type="sldNum" sz="quarter" idx="5"/>
          </p:nvPr>
        </p:nvSpPr>
        <p:spPr/>
        <p:txBody>
          <a:bodyPr/>
          <a:lstStyle/>
          <a:p>
            <a:fld id="{4AF79E1B-2C51-4B9B-8EA4-26DE9E345AFF}" type="slidenum">
              <a:rPr lang="en-US" smtClean="0"/>
              <a:t>11</a:t>
            </a:fld>
            <a:endParaRPr lang="en-US"/>
          </a:p>
        </p:txBody>
      </p:sp>
    </p:spTree>
    <p:extLst>
      <p:ext uri="{BB962C8B-B14F-4D97-AF65-F5344CB8AC3E}">
        <p14:creationId xmlns:p14="http://schemas.microsoft.com/office/powerpoint/2010/main" val="15695048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12</a:t>
            </a:fld>
            <a:endParaRPr lang="en-US"/>
          </a:p>
        </p:txBody>
      </p:sp>
    </p:spTree>
    <p:extLst>
      <p:ext uri="{BB962C8B-B14F-4D97-AF65-F5344CB8AC3E}">
        <p14:creationId xmlns:p14="http://schemas.microsoft.com/office/powerpoint/2010/main" val="1315216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13</a:t>
            </a:fld>
            <a:endParaRPr lang="en-US"/>
          </a:p>
        </p:txBody>
      </p:sp>
    </p:spTree>
    <p:extLst>
      <p:ext uri="{BB962C8B-B14F-4D97-AF65-F5344CB8AC3E}">
        <p14:creationId xmlns:p14="http://schemas.microsoft.com/office/powerpoint/2010/main" val="24533572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 solo projects, unless a clear reason for an exemption is granted. Also, note that your paper must integrate one of the strategies from the second half of the class to earn at least an “A”, so you may want to plan ahead. And talk to me early!</a:t>
            </a:r>
          </a:p>
        </p:txBody>
      </p:sp>
      <p:sp>
        <p:nvSpPr>
          <p:cNvPr id="4" name="Slide Number Placeholder 3"/>
          <p:cNvSpPr>
            <a:spLocks noGrp="1"/>
          </p:cNvSpPr>
          <p:nvPr>
            <p:ph type="sldNum" sz="quarter" idx="5"/>
          </p:nvPr>
        </p:nvSpPr>
        <p:spPr/>
        <p:txBody>
          <a:bodyPr/>
          <a:lstStyle/>
          <a:p>
            <a:fld id="{4AF79E1B-2C51-4B9B-8EA4-26DE9E345AFF}" type="slidenum">
              <a:rPr lang="en-US" smtClean="0"/>
              <a:t>14</a:t>
            </a:fld>
            <a:endParaRPr lang="en-US"/>
          </a:p>
        </p:txBody>
      </p:sp>
    </p:spTree>
    <p:extLst>
      <p:ext uri="{BB962C8B-B14F-4D97-AF65-F5344CB8AC3E}">
        <p14:creationId xmlns:p14="http://schemas.microsoft.com/office/powerpoint/2010/main" val="29900122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EC7E73-E5A1-2E2C-246D-9EBD06EB17E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D17D098-84D6-FDB5-CA8B-2D6A3970893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0ECAA2F-CCE9-F104-E9C0-EFA57A22F72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08243F2-85EF-C6A8-3BD5-F5C7A1C11A98}"/>
              </a:ext>
            </a:extLst>
          </p:cNvPr>
          <p:cNvSpPr>
            <a:spLocks noGrp="1"/>
          </p:cNvSpPr>
          <p:nvPr>
            <p:ph type="sldNum" sz="quarter" idx="5"/>
          </p:nvPr>
        </p:nvSpPr>
        <p:spPr/>
        <p:txBody>
          <a:bodyPr/>
          <a:lstStyle/>
          <a:p>
            <a:fld id="{4AF79E1B-2C51-4B9B-8EA4-26DE9E345AFF}" type="slidenum">
              <a:rPr lang="en-US" smtClean="0"/>
              <a:t>15</a:t>
            </a:fld>
            <a:endParaRPr lang="en-US"/>
          </a:p>
        </p:txBody>
      </p:sp>
    </p:spTree>
    <p:extLst>
      <p:ext uri="{BB962C8B-B14F-4D97-AF65-F5344CB8AC3E}">
        <p14:creationId xmlns:p14="http://schemas.microsoft.com/office/powerpoint/2010/main" val="12198125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B6FE57-0239-1E1C-62A5-023D31477EF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D76E8CC-43C9-6412-4100-EE36059D12C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52CDF29-2676-A3EC-B5D3-D8E8B1E88BB8}"/>
              </a:ext>
            </a:extLst>
          </p:cNvPr>
          <p:cNvSpPr>
            <a:spLocks noGrp="1"/>
          </p:cNvSpPr>
          <p:nvPr>
            <p:ph type="body" idx="1"/>
          </p:nvPr>
        </p:nvSpPr>
        <p:spPr/>
        <p:txBody>
          <a:bodyPr/>
          <a:lstStyle/>
          <a:p>
            <a:r>
              <a:rPr lang="en-US" dirty="0"/>
              <a:t>What does each grade mean? </a:t>
            </a:r>
          </a:p>
          <a:p>
            <a:pPr marL="171450" indent="-171450">
              <a:buFontTx/>
              <a:buChar char="-"/>
            </a:pPr>
            <a:r>
              <a:rPr lang="en-US" dirty="0"/>
              <a:t>A+ is reserved for “blow me away” work – will expect no more than 5% of the class will get A+ in a term. “Full marks” happens at 85%, so you shouldn’t expect more than that most of the time. </a:t>
            </a:r>
          </a:p>
          <a:p>
            <a:pPr marL="171450" indent="-171450">
              <a:buFontTx/>
              <a:buChar char="-"/>
            </a:pPr>
            <a:r>
              <a:rPr lang="en-US" dirty="0"/>
              <a:t>Median/modal grade will be high B+, low A-. Don’t worry if you see a B+ on an assignment or paper! </a:t>
            </a:r>
          </a:p>
          <a:p>
            <a:pPr marL="171450" indent="-171450">
              <a:buFontTx/>
              <a:buChar char="-"/>
            </a:pPr>
            <a:r>
              <a:rPr lang="en-US" dirty="0"/>
              <a:t>Perfect grades aren’t going to be possible – assignments are not purely coding, but also interpretation</a:t>
            </a:r>
          </a:p>
          <a:p>
            <a:pPr marL="171450" indent="-171450">
              <a:buFontTx/>
              <a:buChar char="-"/>
            </a:pPr>
            <a:r>
              <a:rPr lang="en-US" dirty="0"/>
              <a:t>Grades aren’t nearly as important as learning. What does each grade mean? </a:t>
            </a:r>
          </a:p>
        </p:txBody>
      </p:sp>
      <p:sp>
        <p:nvSpPr>
          <p:cNvPr id="4" name="Slide Number Placeholder 3">
            <a:extLst>
              <a:ext uri="{FF2B5EF4-FFF2-40B4-BE49-F238E27FC236}">
                <a16:creationId xmlns:a16="http://schemas.microsoft.com/office/drawing/2014/main" id="{65614568-9A23-26C2-DDEB-3269FA491659}"/>
              </a:ext>
            </a:extLst>
          </p:cNvPr>
          <p:cNvSpPr>
            <a:spLocks noGrp="1"/>
          </p:cNvSpPr>
          <p:nvPr>
            <p:ph type="sldNum" sz="quarter" idx="5"/>
          </p:nvPr>
        </p:nvSpPr>
        <p:spPr/>
        <p:txBody>
          <a:bodyPr/>
          <a:lstStyle/>
          <a:p>
            <a:fld id="{4AF79E1B-2C51-4B9B-8EA4-26DE9E345AFF}" type="slidenum">
              <a:rPr lang="en-US" smtClean="0"/>
              <a:t>16</a:t>
            </a:fld>
            <a:endParaRPr lang="en-US"/>
          </a:p>
        </p:txBody>
      </p:sp>
    </p:spTree>
    <p:extLst>
      <p:ext uri="{BB962C8B-B14F-4D97-AF65-F5344CB8AC3E}">
        <p14:creationId xmlns:p14="http://schemas.microsoft.com/office/powerpoint/2010/main" val="14921544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Lets talk about our methodological toolkit – whether its social epidemiology, health economics, biostats, etc., this has evolved significantly over time. Early approaches relied on basic regression models to identify associations between social factors and health, often in cross-sectional designs. Researchers then incorporated longitudinal and multilevel approaches to capture dynamic and contextual influences on health (this is next semester). The focus then shifted to understanding mechanisms through mediation analysis and causal inference techniques, while econometric and quasi-experimental methods enhanced our ability to assess policy impacts. More recently, AI and machine learning have entered the field, offering new analytical opportunities but also raising challenges related to bias and interpretability. </a:t>
            </a:r>
            <a:r>
              <a:rPr lang="en-US" sz="1200" b="0" i="0" kern="1200">
                <a:solidFill>
                  <a:schemeClr val="tx1"/>
                </a:solidFill>
                <a:effectLst/>
                <a:latin typeface="+mn-lt"/>
                <a:ea typeface="+mn-ea"/>
                <a:cs typeface="+mn-cs"/>
              </a:rPr>
              <a:t>See here for more: https://leongcentre.utoronto.ca/social-epidemiology-course</a:t>
            </a:r>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17</a:t>
            </a:fld>
            <a:endParaRPr lang="en-US"/>
          </a:p>
        </p:txBody>
      </p:sp>
    </p:spTree>
    <p:extLst>
      <p:ext uri="{BB962C8B-B14F-4D97-AF65-F5344CB8AC3E}">
        <p14:creationId xmlns:p14="http://schemas.microsoft.com/office/powerpoint/2010/main" val="5737302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429404-2946-B0F8-701E-3B48301487E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F460B7C-75E9-E23E-E059-1BABF9378C5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FA60B7E-9F6D-661B-B677-A4788F05D213}"/>
              </a:ext>
            </a:extLst>
          </p:cNvPr>
          <p:cNvSpPr>
            <a:spLocks noGrp="1"/>
          </p:cNvSpPr>
          <p:nvPr>
            <p:ph type="body" idx="1"/>
          </p:nvPr>
        </p:nvSpPr>
        <p:spPr/>
        <p:txBody>
          <a:bodyPr/>
          <a:lstStyle/>
          <a:p>
            <a:r>
              <a:rPr lang="en-US" dirty="0"/>
              <a:t>Talk about 5772 as a pre-req and 5746 as a </a:t>
            </a:r>
            <a:r>
              <a:rPr lang="en-US" dirty="0" err="1"/>
              <a:t>followup</a:t>
            </a:r>
            <a:r>
              <a:rPr lang="en-US" dirty="0"/>
              <a:t>, as well as ML, data wrangling, and data viz classes. I’m presupposing your familiarity with R as per Assignment 0 – if this isn’t a good fit for you, then look into 5772.</a:t>
            </a:r>
          </a:p>
        </p:txBody>
      </p:sp>
      <p:sp>
        <p:nvSpPr>
          <p:cNvPr id="4" name="Slide Number Placeholder 3">
            <a:extLst>
              <a:ext uri="{FF2B5EF4-FFF2-40B4-BE49-F238E27FC236}">
                <a16:creationId xmlns:a16="http://schemas.microsoft.com/office/drawing/2014/main" id="{C4881A42-6784-911D-86F4-6DFF8F93B88B}"/>
              </a:ext>
            </a:extLst>
          </p:cNvPr>
          <p:cNvSpPr>
            <a:spLocks noGrp="1"/>
          </p:cNvSpPr>
          <p:nvPr>
            <p:ph type="sldNum" sz="quarter" idx="5"/>
          </p:nvPr>
        </p:nvSpPr>
        <p:spPr/>
        <p:txBody>
          <a:bodyPr/>
          <a:lstStyle/>
          <a:p>
            <a:fld id="{4AF79E1B-2C51-4B9B-8EA4-26DE9E345AFF}" type="slidenum">
              <a:rPr lang="en-US" smtClean="0"/>
              <a:t>18</a:t>
            </a:fld>
            <a:endParaRPr lang="en-US"/>
          </a:p>
        </p:txBody>
      </p:sp>
    </p:spTree>
    <p:extLst>
      <p:ext uri="{BB962C8B-B14F-4D97-AF65-F5344CB8AC3E}">
        <p14:creationId xmlns:p14="http://schemas.microsoft.com/office/powerpoint/2010/main" val="29678025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Please come talk to me early and often! And don’t hold back from the later methods. </a:t>
            </a:r>
          </a:p>
        </p:txBody>
      </p:sp>
      <p:sp>
        <p:nvSpPr>
          <p:cNvPr id="4" name="Slide Number Placeholder 3"/>
          <p:cNvSpPr>
            <a:spLocks noGrp="1"/>
          </p:cNvSpPr>
          <p:nvPr>
            <p:ph type="sldNum" sz="quarter" idx="5"/>
          </p:nvPr>
        </p:nvSpPr>
        <p:spPr/>
        <p:txBody>
          <a:bodyPr/>
          <a:lstStyle/>
          <a:p>
            <a:fld id="{4AF79E1B-2C51-4B9B-8EA4-26DE9E345AFF}" type="slidenum">
              <a:rPr lang="en-US" smtClean="0"/>
              <a:t>19</a:t>
            </a:fld>
            <a:endParaRPr lang="en-US"/>
          </a:p>
        </p:txBody>
      </p:sp>
    </p:spTree>
    <p:extLst>
      <p:ext uri="{BB962C8B-B14F-4D97-AF65-F5344CB8AC3E}">
        <p14:creationId xmlns:p14="http://schemas.microsoft.com/office/powerpoint/2010/main" val="40040339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Some of my “get to know you” answers:</a:t>
            </a:r>
          </a:p>
        </p:txBody>
      </p:sp>
      <p:sp>
        <p:nvSpPr>
          <p:cNvPr id="4" name="Slide Number Placeholder 3"/>
          <p:cNvSpPr>
            <a:spLocks noGrp="1"/>
          </p:cNvSpPr>
          <p:nvPr>
            <p:ph type="sldNum" sz="quarter" idx="5"/>
          </p:nvPr>
        </p:nvSpPr>
        <p:spPr/>
        <p:txBody>
          <a:bodyPr/>
          <a:lstStyle/>
          <a:p>
            <a:fld id="{4AF79E1B-2C51-4B9B-8EA4-26DE9E345AFF}" type="slidenum">
              <a:rPr lang="en-US" smtClean="0"/>
              <a:t>2</a:t>
            </a:fld>
            <a:endParaRPr lang="en-US"/>
          </a:p>
        </p:txBody>
      </p:sp>
    </p:spTree>
    <p:extLst>
      <p:ext uri="{BB962C8B-B14F-4D97-AF65-F5344CB8AC3E}">
        <p14:creationId xmlns:p14="http://schemas.microsoft.com/office/powerpoint/2010/main" val="5032907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Why only use R? Group assignments, flexibility across emphases. </a:t>
            </a:r>
          </a:p>
        </p:txBody>
      </p:sp>
      <p:sp>
        <p:nvSpPr>
          <p:cNvPr id="4" name="Slide Number Placeholder 3"/>
          <p:cNvSpPr>
            <a:spLocks noGrp="1"/>
          </p:cNvSpPr>
          <p:nvPr>
            <p:ph type="sldNum" sz="quarter" idx="5"/>
          </p:nvPr>
        </p:nvSpPr>
        <p:spPr/>
        <p:txBody>
          <a:bodyPr/>
          <a:lstStyle/>
          <a:p>
            <a:fld id="{4AF79E1B-2C51-4B9B-8EA4-26DE9E345AFF}" type="slidenum">
              <a:rPr lang="en-US" smtClean="0"/>
              <a:t>20</a:t>
            </a:fld>
            <a:endParaRPr lang="en-US"/>
          </a:p>
        </p:txBody>
      </p:sp>
    </p:spTree>
    <p:extLst>
      <p:ext uri="{BB962C8B-B14F-4D97-AF65-F5344CB8AC3E}">
        <p14:creationId xmlns:p14="http://schemas.microsoft.com/office/powerpoint/2010/main" val="359174755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Group work is encouraged, </a:t>
            </a:r>
            <a:r>
              <a:rPr lang="en-CA" dirty="0" err="1"/>
              <a:t>Github</a:t>
            </a:r>
            <a:r>
              <a:rPr lang="en-CA" dirty="0"/>
              <a:t> discussions, office hours, etc. Talk about sample papers and reading materials (useful as you prep your final paper; treat this course as an intro to a lot of methods but you should take a deep dive into methods you care </a:t>
            </a:r>
            <a:r>
              <a:rPr lang="en-CA"/>
              <a:t>more about.)</a:t>
            </a:r>
            <a:endParaRPr lang="en-CA" dirty="0"/>
          </a:p>
        </p:txBody>
      </p:sp>
      <p:sp>
        <p:nvSpPr>
          <p:cNvPr id="4" name="Slide Number Placeholder 3"/>
          <p:cNvSpPr>
            <a:spLocks noGrp="1"/>
          </p:cNvSpPr>
          <p:nvPr>
            <p:ph type="sldNum" sz="quarter" idx="5"/>
          </p:nvPr>
        </p:nvSpPr>
        <p:spPr/>
        <p:txBody>
          <a:bodyPr/>
          <a:lstStyle/>
          <a:p>
            <a:fld id="{4AF79E1B-2C51-4B9B-8EA4-26DE9E345AFF}" type="slidenum">
              <a:rPr lang="en-US" smtClean="0"/>
              <a:t>21</a:t>
            </a:fld>
            <a:endParaRPr lang="en-US"/>
          </a:p>
        </p:txBody>
      </p:sp>
    </p:spTree>
    <p:extLst>
      <p:ext uri="{BB962C8B-B14F-4D97-AF65-F5344CB8AC3E}">
        <p14:creationId xmlns:p14="http://schemas.microsoft.com/office/powerpoint/2010/main" val="146501717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4AF79E1B-2C51-4B9B-8EA4-26DE9E345AFF}" type="slidenum">
              <a:rPr lang="en-US" smtClean="0"/>
              <a:t>22</a:t>
            </a:fld>
            <a:endParaRPr lang="en-US"/>
          </a:p>
        </p:txBody>
      </p:sp>
    </p:spTree>
    <p:extLst>
      <p:ext uri="{BB962C8B-B14F-4D97-AF65-F5344CB8AC3E}">
        <p14:creationId xmlns:p14="http://schemas.microsoft.com/office/powerpoint/2010/main" val="33050826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Note: there will still be some theory, but less</a:t>
            </a:r>
          </a:p>
        </p:txBody>
      </p:sp>
      <p:sp>
        <p:nvSpPr>
          <p:cNvPr id="4" name="Slide Number Placeholder 3"/>
          <p:cNvSpPr>
            <a:spLocks noGrp="1"/>
          </p:cNvSpPr>
          <p:nvPr>
            <p:ph type="sldNum" sz="quarter" idx="5"/>
          </p:nvPr>
        </p:nvSpPr>
        <p:spPr/>
        <p:txBody>
          <a:bodyPr/>
          <a:lstStyle/>
          <a:p>
            <a:fld id="{4AF79E1B-2C51-4B9B-8EA4-26DE9E345AFF}" type="slidenum">
              <a:rPr lang="en-US" smtClean="0"/>
              <a:t>23</a:t>
            </a:fld>
            <a:endParaRPr lang="en-US"/>
          </a:p>
        </p:txBody>
      </p:sp>
    </p:spTree>
    <p:extLst>
      <p:ext uri="{BB962C8B-B14F-4D97-AF65-F5344CB8AC3E}">
        <p14:creationId xmlns:p14="http://schemas.microsoft.com/office/powerpoint/2010/main" val="132592133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It can be a pain to learn R – but the best way to learn really is trial by error. Note that there’s some literature/ideas out there that it’s good to suck at something (it’s the first step to being good at something), but I don’t want you to feel like you are sucking! Come to me with questions, but don’t be stressed if you are feeling frustrated. These are tools that will serve you well, invest in them </a:t>
            </a:r>
            <a:r>
              <a:rPr lang="en-CA" b="1" dirty="0"/>
              <a:t>(copilot is a great resource!)</a:t>
            </a:r>
          </a:p>
        </p:txBody>
      </p:sp>
      <p:sp>
        <p:nvSpPr>
          <p:cNvPr id="4" name="Slide Number Placeholder 3"/>
          <p:cNvSpPr>
            <a:spLocks noGrp="1"/>
          </p:cNvSpPr>
          <p:nvPr>
            <p:ph type="sldNum" sz="quarter" idx="5"/>
          </p:nvPr>
        </p:nvSpPr>
        <p:spPr/>
        <p:txBody>
          <a:bodyPr/>
          <a:lstStyle/>
          <a:p>
            <a:fld id="{4AF79E1B-2C51-4B9B-8EA4-26DE9E345AFF}" type="slidenum">
              <a:rPr lang="en-US" smtClean="0"/>
              <a:t>24</a:t>
            </a:fld>
            <a:endParaRPr lang="en-US"/>
          </a:p>
        </p:txBody>
      </p:sp>
    </p:spTree>
    <p:extLst>
      <p:ext uri="{BB962C8B-B14F-4D97-AF65-F5344CB8AC3E}">
        <p14:creationId xmlns:p14="http://schemas.microsoft.com/office/powerpoint/2010/main" val="208827920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Cheap, great resource, online version available. Highly recommend for all applied quant researchers. </a:t>
            </a:r>
          </a:p>
          <a:p>
            <a:endParaRPr lang="en-CA" dirty="0"/>
          </a:p>
          <a:p>
            <a:r>
              <a:rPr lang="en-CA" dirty="0"/>
              <a:t>Other logistics to talk about</a:t>
            </a:r>
          </a:p>
          <a:p>
            <a:pPr marL="171450" indent="-171450">
              <a:buFont typeface="Arial" panose="020B0604020202020204" pitchFamily="34" charset="0"/>
              <a:buChar char="•"/>
            </a:pPr>
            <a:r>
              <a:rPr lang="en-CA" dirty="0"/>
              <a:t>Course lectures can be recorded on demand, although the quality will be quite low. Will try it out though! </a:t>
            </a:r>
          </a:p>
          <a:p>
            <a:pPr marL="171450" indent="-171450">
              <a:buFont typeface="Arial" panose="020B0604020202020204" pitchFamily="34" charset="0"/>
              <a:buChar char="•"/>
            </a:pPr>
            <a:r>
              <a:rPr lang="en-CA" dirty="0"/>
              <a:t>Someone asked about practicing the math – I hope you will see that we focus on applied stuff more than the math and so the need for practice problems </a:t>
            </a:r>
            <a:r>
              <a:rPr lang="en-CA" dirty="0" err="1"/>
              <a:t>dimishes</a:t>
            </a:r>
            <a:r>
              <a:rPr lang="en-CA" dirty="0"/>
              <a:t> somewhat.</a:t>
            </a:r>
          </a:p>
          <a:p>
            <a:pPr marL="171450" indent="-171450">
              <a:buFont typeface="Arial" panose="020B0604020202020204" pitchFamily="34" charset="0"/>
              <a:buChar char="•"/>
            </a:pPr>
            <a:endParaRPr lang="en-CA" dirty="0"/>
          </a:p>
        </p:txBody>
      </p:sp>
      <p:sp>
        <p:nvSpPr>
          <p:cNvPr id="4" name="Slide Number Placeholder 3"/>
          <p:cNvSpPr>
            <a:spLocks noGrp="1"/>
          </p:cNvSpPr>
          <p:nvPr>
            <p:ph type="sldNum" sz="quarter" idx="5"/>
          </p:nvPr>
        </p:nvSpPr>
        <p:spPr/>
        <p:txBody>
          <a:bodyPr/>
          <a:lstStyle/>
          <a:p>
            <a:fld id="{4AF79E1B-2C51-4B9B-8EA4-26DE9E345AFF}" type="slidenum">
              <a:rPr lang="en-US" smtClean="0"/>
              <a:t>25</a:t>
            </a:fld>
            <a:endParaRPr lang="en-US"/>
          </a:p>
        </p:txBody>
      </p:sp>
    </p:spTree>
    <p:extLst>
      <p:ext uri="{BB962C8B-B14F-4D97-AF65-F5344CB8AC3E}">
        <p14:creationId xmlns:p14="http://schemas.microsoft.com/office/powerpoint/2010/main" val="274937165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I will flip between quantitative and econometric – this doesn’t really mean anything! </a:t>
            </a:r>
          </a:p>
        </p:txBody>
      </p:sp>
      <p:sp>
        <p:nvSpPr>
          <p:cNvPr id="4" name="Slide Number Placeholder 3"/>
          <p:cNvSpPr>
            <a:spLocks noGrp="1"/>
          </p:cNvSpPr>
          <p:nvPr>
            <p:ph type="sldNum" sz="quarter" idx="5"/>
          </p:nvPr>
        </p:nvSpPr>
        <p:spPr/>
        <p:txBody>
          <a:bodyPr/>
          <a:lstStyle/>
          <a:p>
            <a:fld id="{4AF79E1B-2C51-4B9B-8EA4-26DE9E345AFF}" type="slidenum">
              <a:rPr lang="en-US" smtClean="0"/>
              <a:t>26</a:t>
            </a:fld>
            <a:endParaRPr lang="en-US"/>
          </a:p>
        </p:txBody>
      </p:sp>
    </p:spTree>
    <p:extLst>
      <p:ext uri="{BB962C8B-B14F-4D97-AF65-F5344CB8AC3E}">
        <p14:creationId xmlns:p14="http://schemas.microsoft.com/office/powerpoint/2010/main" val="75367831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Our goal is to understand a DGP – what gives rise to the data we see in the world? Example: being sick and going to the doctor. </a:t>
            </a:r>
          </a:p>
        </p:txBody>
      </p:sp>
      <p:sp>
        <p:nvSpPr>
          <p:cNvPr id="4" name="Slide Number Placeholder 3"/>
          <p:cNvSpPr>
            <a:spLocks noGrp="1"/>
          </p:cNvSpPr>
          <p:nvPr>
            <p:ph type="sldNum" sz="quarter" idx="5"/>
          </p:nvPr>
        </p:nvSpPr>
        <p:spPr/>
        <p:txBody>
          <a:bodyPr/>
          <a:lstStyle/>
          <a:p>
            <a:fld id="{4AF79E1B-2C51-4B9B-8EA4-26DE9E345AFF}" type="slidenum">
              <a:rPr lang="en-US" smtClean="0"/>
              <a:t>27</a:t>
            </a:fld>
            <a:endParaRPr lang="en-US"/>
          </a:p>
        </p:txBody>
      </p:sp>
    </p:spTree>
    <p:extLst>
      <p:ext uri="{BB962C8B-B14F-4D97-AF65-F5344CB8AC3E}">
        <p14:creationId xmlns:p14="http://schemas.microsoft.com/office/powerpoint/2010/main" val="42348735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Gol standard of med research is RCT – is that all we can use? Example: effectiveness of a drug</a:t>
            </a:r>
          </a:p>
        </p:txBody>
      </p:sp>
      <p:sp>
        <p:nvSpPr>
          <p:cNvPr id="4" name="Slide Number Placeholder 3"/>
          <p:cNvSpPr>
            <a:spLocks noGrp="1"/>
          </p:cNvSpPr>
          <p:nvPr>
            <p:ph type="sldNum" sz="quarter" idx="5"/>
          </p:nvPr>
        </p:nvSpPr>
        <p:spPr/>
        <p:txBody>
          <a:bodyPr/>
          <a:lstStyle/>
          <a:p>
            <a:fld id="{4AF79E1B-2C51-4B9B-8EA4-26DE9E345AFF}" type="slidenum">
              <a:rPr lang="en-US" smtClean="0"/>
              <a:t>28</a:t>
            </a:fld>
            <a:endParaRPr lang="en-US"/>
          </a:p>
        </p:txBody>
      </p:sp>
    </p:spTree>
    <p:extLst>
      <p:ext uri="{BB962C8B-B14F-4D97-AF65-F5344CB8AC3E}">
        <p14:creationId xmlns:p14="http://schemas.microsoft.com/office/powerpoint/2010/main" val="111759901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But gold standard has been taken over by medical journals in particular. (although this is changing!)</a:t>
            </a:r>
          </a:p>
        </p:txBody>
      </p:sp>
      <p:sp>
        <p:nvSpPr>
          <p:cNvPr id="4" name="Slide Number Placeholder 3"/>
          <p:cNvSpPr>
            <a:spLocks noGrp="1"/>
          </p:cNvSpPr>
          <p:nvPr>
            <p:ph type="sldNum" sz="quarter" idx="5"/>
          </p:nvPr>
        </p:nvSpPr>
        <p:spPr/>
        <p:txBody>
          <a:bodyPr/>
          <a:lstStyle/>
          <a:p>
            <a:fld id="{4AF79E1B-2C51-4B9B-8EA4-26DE9E345AFF}" type="slidenum">
              <a:rPr lang="en-US" smtClean="0"/>
              <a:t>29</a:t>
            </a:fld>
            <a:endParaRPr lang="en-US"/>
          </a:p>
        </p:txBody>
      </p:sp>
    </p:spTree>
    <p:extLst>
      <p:ext uri="{BB962C8B-B14F-4D97-AF65-F5344CB8AC3E}">
        <p14:creationId xmlns:p14="http://schemas.microsoft.com/office/powerpoint/2010/main" val="11657681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Some of your answers to the survey (if you haven’t taken it, please do! For my own info at least). We have both Master’s and PhD students with all kinds of interests (here are just a few – can remain anonymous if desired)</a:t>
            </a:r>
          </a:p>
        </p:txBody>
      </p:sp>
      <p:sp>
        <p:nvSpPr>
          <p:cNvPr id="4" name="Slide Number Placeholder 3"/>
          <p:cNvSpPr>
            <a:spLocks noGrp="1"/>
          </p:cNvSpPr>
          <p:nvPr>
            <p:ph type="sldNum" sz="quarter" idx="5"/>
          </p:nvPr>
        </p:nvSpPr>
        <p:spPr/>
        <p:txBody>
          <a:bodyPr/>
          <a:lstStyle/>
          <a:p>
            <a:fld id="{4AF79E1B-2C51-4B9B-8EA4-26DE9E345AFF}" type="slidenum">
              <a:rPr lang="en-US" smtClean="0"/>
              <a:t>3</a:t>
            </a:fld>
            <a:endParaRPr lang="en-US"/>
          </a:p>
        </p:txBody>
      </p:sp>
    </p:spTree>
    <p:extLst>
      <p:ext uri="{BB962C8B-B14F-4D97-AF65-F5344CB8AC3E}">
        <p14:creationId xmlns:p14="http://schemas.microsoft.com/office/powerpoint/2010/main" val="38004577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But gold standard has been taken over by medical journals in particular. (although this is changing!)</a:t>
            </a:r>
          </a:p>
        </p:txBody>
      </p:sp>
      <p:sp>
        <p:nvSpPr>
          <p:cNvPr id="4" name="Slide Number Placeholder 3"/>
          <p:cNvSpPr>
            <a:spLocks noGrp="1"/>
          </p:cNvSpPr>
          <p:nvPr>
            <p:ph type="sldNum" sz="quarter" idx="5"/>
          </p:nvPr>
        </p:nvSpPr>
        <p:spPr/>
        <p:txBody>
          <a:bodyPr/>
          <a:lstStyle/>
          <a:p>
            <a:fld id="{4AF79E1B-2C51-4B9B-8EA4-26DE9E345AFF}" type="slidenum">
              <a:rPr lang="en-US" smtClean="0"/>
              <a:t>30</a:t>
            </a:fld>
            <a:endParaRPr lang="en-US"/>
          </a:p>
        </p:txBody>
      </p:sp>
    </p:spTree>
    <p:extLst>
      <p:ext uri="{BB962C8B-B14F-4D97-AF65-F5344CB8AC3E}">
        <p14:creationId xmlns:p14="http://schemas.microsoft.com/office/powerpoint/2010/main" val="291687757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Gol standard of med research is RCT – is that all we can use?</a:t>
            </a:r>
          </a:p>
        </p:txBody>
      </p:sp>
      <p:sp>
        <p:nvSpPr>
          <p:cNvPr id="4" name="Slide Number Placeholder 3"/>
          <p:cNvSpPr>
            <a:spLocks noGrp="1"/>
          </p:cNvSpPr>
          <p:nvPr>
            <p:ph type="sldNum" sz="quarter" idx="5"/>
          </p:nvPr>
        </p:nvSpPr>
        <p:spPr/>
        <p:txBody>
          <a:bodyPr/>
          <a:lstStyle/>
          <a:p>
            <a:fld id="{4AF79E1B-2C51-4B9B-8EA4-26DE9E345AFF}" type="slidenum">
              <a:rPr lang="en-US" smtClean="0"/>
              <a:t>31</a:t>
            </a:fld>
            <a:endParaRPr lang="en-US"/>
          </a:p>
        </p:txBody>
      </p:sp>
    </p:spTree>
    <p:extLst>
      <p:ext uri="{BB962C8B-B14F-4D97-AF65-F5344CB8AC3E}">
        <p14:creationId xmlns:p14="http://schemas.microsoft.com/office/powerpoint/2010/main" val="280625410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Decades of research goes into understanding how real data can give us (some) real answers. There are more assumptions and some limits on the parameters you return, but that’s a </a:t>
            </a:r>
            <a:r>
              <a:rPr lang="en-CA" dirty="0" err="1"/>
              <a:t>tradeoff</a:t>
            </a:r>
            <a:r>
              <a:rPr lang="en-CA" dirty="0"/>
              <a:t> worth taking. </a:t>
            </a:r>
          </a:p>
        </p:txBody>
      </p:sp>
      <p:sp>
        <p:nvSpPr>
          <p:cNvPr id="4" name="Slide Number Placeholder 3"/>
          <p:cNvSpPr>
            <a:spLocks noGrp="1"/>
          </p:cNvSpPr>
          <p:nvPr>
            <p:ph type="sldNum" sz="quarter" idx="5"/>
          </p:nvPr>
        </p:nvSpPr>
        <p:spPr/>
        <p:txBody>
          <a:bodyPr/>
          <a:lstStyle/>
          <a:p>
            <a:fld id="{4AF79E1B-2C51-4B9B-8EA4-26DE9E345AFF}" type="slidenum">
              <a:rPr lang="en-US" smtClean="0"/>
              <a:t>32</a:t>
            </a:fld>
            <a:endParaRPr lang="en-US"/>
          </a:p>
        </p:txBody>
      </p:sp>
    </p:spTree>
    <p:extLst>
      <p:ext uri="{BB962C8B-B14F-4D97-AF65-F5344CB8AC3E}">
        <p14:creationId xmlns:p14="http://schemas.microsoft.com/office/powerpoint/2010/main" val="254980354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Policies are not all based on RCTs -- many rely on real-world data and causal inference. The questions are: (1) is that causal inference sound? And (2) more philosophically – to what extent should all policy be built on evidence vs. art/craft/intuition? Do we need more evidence about drinking age, for example?</a:t>
            </a:r>
          </a:p>
        </p:txBody>
      </p:sp>
      <p:sp>
        <p:nvSpPr>
          <p:cNvPr id="4" name="Slide Number Placeholder 3"/>
          <p:cNvSpPr>
            <a:spLocks noGrp="1"/>
          </p:cNvSpPr>
          <p:nvPr>
            <p:ph type="sldNum" sz="quarter" idx="5"/>
          </p:nvPr>
        </p:nvSpPr>
        <p:spPr/>
        <p:txBody>
          <a:bodyPr/>
          <a:lstStyle/>
          <a:p>
            <a:fld id="{4AF79E1B-2C51-4B9B-8EA4-26DE9E345AFF}" type="slidenum">
              <a:rPr lang="en-US" smtClean="0"/>
              <a:t>33</a:t>
            </a:fld>
            <a:endParaRPr lang="en-US"/>
          </a:p>
        </p:txBody>
      </p:sp>
    </p:spTree>
    <p:extLst>
      <p:ext uri="{BB962C8B-B14F-4D97-AF65-F5344CB8AC3E}">
        <p14:creationId xmlns:p14="http://schemas.microsoft.com/office/powerpoint/2010/main" val="336697265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From Janet Currie, Henrik </a:t>
            </a:r>
            <a:r>
              <a:rPr lang="en-CA" dirty="0" err="1"/>
              <a:t>Kleven</a:t>
            </a:r>
            <a:r>
              <a:rPr lang="en-CA" dirty="0"/>
              <a:t>, and </a:t>
            </a:r>
            <a:r>
              <a:rPr lang="en-CA" dirty="0" err="1"/>
              <a:t>Esmee</a:t>
            </a:r>
            <a:r>
              <a:rPr lang="en-CA" dirty="0"/>
              <a:t> Zwiers (2020 AEA PP)</a:t>
            </a:r>
          </a:p>
        </p:txBody>
      </p:sp>
      <p:sp>
        <p:nvSpPr>
          <p:cNvPr id="4" name="Slide Number Placeholder 3"/>
          <p:cNvSpPr>
            <a:spLocks noGrp="1"/>
          </p:cNvSpPr>
          <p:nvPr>
            <p:ph type="sldNum" sz="quarter" idx="5"/>
          </p:nvPr>
        </p:nvSpPr>
        <p:spPr/>
        <p:txBody>
          <a:bodyPr/>
          <a:lstStyle/>
          <a:p>
            <a:fld id="{4AF79E1B-2C51-4B9B-8EA4-26DE9E345AFF}" type="slidenum">
              <a:rPr lang="en-US" smtClean="0"/>
              <a:t>34</a:t>
            </a:fld>
            <a:endParaRPr lang="en-US"/>
          </a:p>
        </p:txBody>
      </p:sp>
    </p:spTree>
    <p:extLst>
      <p:ext uri="{BB962C8B-B14F-4D97-AF65-F5344CB8AC3E}">
        <p14:creationId xmlns:p14="http://schemas.microsoft.com/office/powerpoint/2010/main" val="397734252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400" b="1" u="sng" dirty="0">
                <a:solidFill>
                  <a:schemeClr val="accent3">
                    <a:lumMod val="75000"/>
                  </a:schemeClr>
                </a:solidFill>
              </a:rPr>
              <a:t>Example</a:t>
            </a:r>
            <a:r>
              <a:rPr lang="en-US" sz="2400" dirty="0"/>
              <a:t>: Suppose we are making a diagnosis: How helpful is knowing a patient has a fever?  Must consider all symptoms together </a:t>
            </a:r>
            <a:r>
              <a:rPr lang="en-US" sz="2400" dirty="0">
                <a:sym typeface="Wingdings" panose="05000000000000000000" pitchFamily="2" charset="2"/>
              </a:rPr>
              <a:t> this requires us to build a *model*</a:t>
            </a:r>
            <a:endParaRPr lang="en-US" sz="2400" dirty="0"/>
          </a:p>
          <a:p>
            <a:endParaRPr lang="en-CA" dirty="0"/>
          </a:p>
        </p:txBody>
      </p:sp>
      <p:sp>
        <p:nvSpPr>
          <p:cNvPr id="4" name="Slide Number Placeholder 3"/>
          <p:cNvSpPr>
            <a:spLocks noGrp="1"/>
          </p:cNvSpPr>
          <p:nvPr>
            <p:ph type="sldNum" sz="quarter" idx="5"/>
          </p:nvPr>
        </p:nvSpPr>
        <p:spPr/>
        <p:txBody>
          <a:bodyPr/>
          <a:lstStyle/>
          <a:p>
            <a:fld id="{4AF79E1B-2C51-4B9B-8EA4-26DE9E345AFF}" type="slidenum">
              <a:rPr lang="en-US" smtClean="0"/>
              <a:t>35</a:t>
            </a:fld>
            <a:endParaRPr lang="en-US"/>
          </a:p>
        </p:txBody>
      </p:sp>
    </p:spTree>
    <p:extLst>
      <p:ext uri="{BB962C8B-B14F-4D97-AF65-F5344CB8AC3E}">
        <p14:creationId xmlns:p14="http://schemas.microsoft.com/office/powerpoint/2010/main" val="398939470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The helpful refrain of econometrics </a:t>
            </a:r>
          </a:p>
        </p:txBody>
      </p:sp>
      <p:sp>
        <p:nvSpPr>
          <p:cNvPr id="4" name="Slide Number Placeholder 3"/>
          <p:cNvSpPr>
            <a:spLocks noGrp="1"/>
          </p:cNvSpPr>
          <p:nvPr>
            <p:ph type="sldNum" sz="quarter" idx="5"/>
          </p:nvPr>
        </p:nvSpPr>
        <p:spPr/>
        <p:txBody>
          <a:bodyPr/>
          <a:lstStyle/>
          <a:p>
            <a:fld id="{4AF79E1B-2C51-4B9B-8EA4-26DE9E345AFF}" type="slidenum">
              <a:rPr lang="en-US" smtClean="0"/>
              <a:t>36</a:t>
            </a:fld>
            <a:endParaRPr lang="en-US"/>
          </a:p>
        </p:txBody>
      </p:sp>
    </p:spTree>
    <p:extLst>
      <p:ext uri="{BB962C8B-B14F-4D97-AF65-F5344CB8AC3E}">
        <p14:creationId xmlns:p14="http://schemas.microsoft.com/office/powerpoint/2010/main" val="363421189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there’s no math behind the causal structure – that’s all the hypothesis part of the scientific method. Why acyclic – no simultaneity (no cycles in the graph)</a:t>
            </a:r>
          </a:p>
        </p:txBody>
      </p:sp>
      <p:sp>
        <p:nvSpPr>
          <p:cNvPr id="4" name="Slide Number Placeholder 3"/>
          <p:cNvSpPr>
            <a:spLocks noGrp="1"/>
          </p:cNvSpPr>
          <p:nvPr>
            <p:ph type="sldNum" sz="quarter" idx="5"/>
          </p:nvPr>
        </p:nvSpPr>
        <p:spPr/>
        <p:txBody>
          <a:bodyPr/>
          <a:lstStyle/>
          <a:p>
            <a:fld id="{4AF79E1B-2C51-4B9B-8EA4-26DE9E345AFF}" type="slidenum">
              <a:rPr lang="en-US" smtClean="0"/>
              <a:t>37</a:t>
            </a:fld>
            <a:endParaRPr lang="en-US"/>
          </a:p>
        </p:txBody>
      </p:sp>
    </p:spTree>
    <p:extLst>
      <p:ext uri="{BB962C8B-B14F-4D97-AF65-F5344CB8AC3E}">
        <p14:creationId xmlns:p14="http://schemas.microsoft.com/office/powerpoint/2010/main" val="102062932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RCT, in this situation, would eliminate (“close”) effect of X on Y by randomizing (so that there is no “X \</a:t>
            </a:r>
            <a:r>
              <a:rPr lang="en-US" dirty="0" err="1"/>
              <a:t>rightarrow</a:t>
            </a:r>
            <a:r>
              <a:rPr lang="en-US" dirty="0"/>
              <a:t> D”)</a:t>
            </a:r>
          </a:p>
        </p:txBody>
      </p:sp>
      <p:sp>
        <p:nvSpPr>
          <p:cNvPr id="4" name="Slide Number Placeholder 3"/>
          <p:cNvSpPr>
            <a:spLocks noGrp="1"/>
          </p:cNvSpPr>
          <p:nvPr>
            <p:ph type="sldNum" sz="quarter" idx="5"/>
          </p:nvPr>
        </p:nvSpPr>
        <p:spPr/>
        <p:txBody>
          <a:bodyPr/>
          <a:lstStyle/>
          <a:p>
            <a:fld id="{4AF79E1B-2C51-4B9B-8EA4-26DE9E345AFF}" type="slidenum">
              <a:rPr lang="en-US" smtClean="0"/>
              <a:t>39</a:t>
            </a:fld>
            <a:endParaRPr lang="en-US"/>
          </a:p>
        </p:txBody>
      </p:sp>
    </p:spTree>
    <p:extLst>
      <p:ext uri="{BB962C8B-B14F-4D97-AF65-F5344CB8AC3E}">
        <p14:creationId xmlns:p14="http://schemas.microsoft.com/office/powerpoint/2010/main" val="361609657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Types of relationships: (1) chain X -&gt; y -&gt; z; (2) fork z &lt;- x -&gt; y; (3) inverted fork / collider z -&gt; x &lt;- y  (x is the collider; controlling for it can cause a spurious relationship between any of the </a:t>
            </a:r>
            <a:r>
              <a:rPr lang="en-US"/>
              <a:t>three variables)</a:t>
            </a:r>
          </a:p>
        </p:txBody>
      </p:sp>
      <p:sp>
        <p:nvSpPr>
          <p:cNvPr id="4" name="Slide Number Placeholder 3"/>
          <p:cNvSpPr>
            <a:spLocks noGrp="1"/>
          </p:cNvSpPr>
          <p:nvPr>
            <p:ph type="sldNum" sz="quarter" idx="5"/>
          </p:nvPr>
        </p:nvSpPr>
        <p:spPr/>
        <p:txBody>
          <a:bodyPr/>
          <a:lstStyle/>
          <a:p>
            <a:fld id="{4AF79E1B-2C51-4B9B-8EA4-26DE9E345AFF}" type="slidenum">
              <a:rPr lang="en-US" smtClean="0"/>
              <a:t>40</a:t>
            </a:fld>
            <a:endParaRPr lang="en-US"/>
          </a:p>
        </p:txBody>
      </p:sp>
    </p:spTree>
    <p:extLst>
      <p:ext uri="{BB962C8B-B14F-4D97-AF65-F5344CB8AC3E}">
        <p14:creationId xmlns:p14="http://schemas.microsoft.com/office/powerpoint/2010/main" val="12573023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Lots of different professional and academic goals!</a:t>
            </a:r>
          </a:p>
          <a:p>
            <a:endParaRPr lang="en-CA" dirty="0"/>
          </a:p>
          <a:p>
            <a:r>
              <a:rPr lang="en-CA" dirty="0"/>
              <a:t>Now, a couple of things we’re *not* doing, just for transparency – if you want me to direct you to other courses where you can find these, I can absolutely do that: </a:t>
            </a:r>
          </a:p>
          <a:p>
            <a:pPr marL="171450" indent="-171450">
              <a:buFont typeface="Arial" panose="020B0604020202020204" pitchFamily="34" charset="0"/>
              <a:buChar char="•"/>
            </a:pPr>
            <a:r>
              <a:rPr lang="en-CA" dirty="0"/>
              <a:t>Clinical trials (</a:t>
            </a:r>
            <a:r>
              <a:rPr lang="en-CA" dirty="0" err="1"/>
              <a:t>ish</a:t>
            </a:r>
            <a:r>
              <a:rPr lang="en-CA" dirty="0"/>
              <a:t>) (things like calculating power, planning them, etc.)</a:t>
            </a:r>
          </a:p>
          <a:p>
            <a:pPr marL="171450" indent="-171450">
              <a:buFont typeface="Arial" panose="020B0604020202020204" pitchFamily="34" charset="0"/>
              <a:buChar char="•"/>
            </a:pPr>
            <a:r>
              <a:rPr lang="en-CA" dirty="0"/>
              <a:t>Meta analysis and systematic reviews</a:t>
            </a:r>
          </a:p>
          <a:p>
            <a:pPr marL="171450" indent="-171450">
              <a:buFont typeface="Arial" panose="020B0604020202020204" pitchFamily="34" charset="0"/>
              <a:buChar char="•"/>
            </a:pPr>
            <a:r>
              <a:rPr lang="en-CA" dirty="0"/>
              <a:t>Economic evaluation (e.g., for a drug)</a:t>
            </a:r>
          </a:p>
          <a:p>
            <a:pPr marL="171450" indent="-171450">
              <a:buFont typeface="Arial" panose="020B0604020202020204" pitchFamily="34" charset="0"/>
              <a:buChar char="•"/>
            </a:pPr>
            <a:r>
              <a:rPr lang="en-CA" dirty="0"/>
              <a:t>Survey design</a:t>
            </a:r>
          </a:p>
        </p:txBody>
      </p:sp>
      <p:sp>
        <p:nvSpPr>
          <p:cNvPr id="4" name="Slide Number Placeholder 3"/>
          <p:cNvSpPr>
            <a:spLocks noGrp="1"/>
          </p:cNvSpPr>
          <p:nvPr>
            <p:ph type="sldNum" sz="quarter" idx="5"/>
          </p:nvPr>
        </p:nvSpPr>
        <p:spPr/>
        <p:txBody>
          <a:bodyPr/>
          <a:lstStyle/>
          <a:p>
            <a:fld id="{4AF79E1B-2C51-4B9B-8EA4-26DE9E345AFF}" type="slidenum">
              <a:rPr lang="en-US" smtClean="0"/>
              <a:t>4</a:t>
            </a:fld>
            <a:endParaRPr lang="en-US"/>
          </a:p>
        </p:txBody>
      </p:sp>
    </p:spTree>
    <p:extLst>
      <p:ext uri="{BB962C8B-B14F-4D97-AF65-F5344CB8AC3E}">
        <p14:creationId xmlns:p14="http://schemas.microsoft.com/office/powerpoint/2010/main" val="245916549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causal pathway is </a:t>
            </a:r>
            <a:r>
              <a:rPr lang="en-US" b="1" dirty="0"/>
              <a:t>identified </a:t>
            </a:r>
            <a:r>
              <a:rPr lang="en-US" b="0" dirty="0"/>
              <a:t>if </a:t>
            </a:r>
            <a:r>
              <a:rPr lang="en-US" dirty="0"/>
              <a:t>the association between treatment and outcome is </a:t>
            </a:r>
            <a:r>
              <a:rPr lang="en-US" dirty="0" err="1"/>
              <a:t>propertly</a:t>
            </a:r>
            <a:r>
              <a:rPr lang="en-US" dirty="0"/>
              <a:t> stripped and isolated. DAG methods (and do calculus) give insight into exactly what to do to isolate a </a:t>
            </a:r>
            <a:r>
              <a:rPr lang="en-US" dirty="0" err="1"/>
              <a:t>pathyway</a:t>
            </a:r>
            <a:r>
              <a:rPr lang="en-US" dirty="0"/>
              <a:t>. </a:t>
            </a:r>
          </a:p>
        </p:txBody>
      </p:sp>
      <p:sp>
        <p:nvSpPr>
          <p:cNvPr id="4" name="Slide Number Placeholder 3"/>
          <p:cNvSpPr>
            <a:spLocks noGrp="1"/>
          </p:cNvSpPr>
          <p:nvPr>
            <p:ph type="sldNum" sz="quarter" idx="5"/>
          </p:nvPr>
        </p:nvSpPr>
        <p:spPr/>
        <p:txBody>
          <a:bodyPr/>
          <a:lstStyle/>
          <a:p>
            <a:fld id="{4AF79E1B-2C51-4B9B-8EA4-26DE9E345AFF}" type="slidenum">
              <a:rPr lang="en-US" smtClean="0"/>
              <a:t>41</a:t>
            </a:fld>
            <a:endParaRPr lang="en-US"/>
          </a:p>
        </p:txBody>
      </p:sp>
    </p:spTree>
    <p:extLst>
      <p:ext uri="{BB962C8B-B14F-4D97-AF65-F5344CB8AC3E}">
        <p14:creationId xmlns:p14="http://schemas.microsoft.com/office/powerpoint/2010/main" val="427978401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would we say to this headline? Easy to just say correlation doesn’t imply causation – except that it *can*, so this isn’t enough of a response (and it kills conversation). Instead, we want to know *why* this result isn’t good enough to say it’s causal. </a:t>
            </a:r>
          </a:p>
        </p:txBody>
      </p:sp>
      <p:sp>
        <p:nvSpPr>
          <p:cNvPr id="4" name="Slide Number Placeholder 3"/>
          <p:cNvSpPr>
            <a:spLocks noGrp="1"/>
          </p:cNvSpPr>
          <p:nvPr>
            <p:ph type="sldNum" sz="quarter" idx="5"/>
          </p:nvPr>
        </p:nvSpPr>
        <p:spPr/>
        <p:txBody>
          <a:bodyPr/>
          <a:lstStyle/>
          <a:p>
            <a:fld id="{4AF79E1B-2C51-4B9B-8EA4-26DE9E345AFF}" type="slidenum">
              <a:rPr lang="en-US" smtClean="0"/>
              <a:t>42</a:t>
            </a:fld>
            <a:endParaRPr lang="en-US"/>
          </a:p>
        </p:txBody>
      </p:sp>
    </p:spTree>
    <p:extLst>
      <p:ext uri="{BB962C8B-B14F-4D97-AF65-F5344CB8AC3E}">
        <p14:creationId xmlns:p14="http://schemas.microsoft.com/office/powerpoint/2010/main" val="237677997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Instead, we want to know *why* this result isn’t good enough to say it’s causal. </a:t>
            </a:r>
          </a:p>
        </p:txBody>
      </p:sp>
      <p:sp>
        <p:nvSpPr>
          <p:cNvPr id="4" name="Slide Number Placeholder 3"/>
          <p:cNvSpPr>
            <a:spLocks noGrp="1"/>
          </p:cNvSpPr>
          <p:nvPr>
            <p:ph type="sldNum" sz="quarter" idx="5"/>
          </p:nvPr>
        </p:nvSpPr>
        <p:spPr/>
        <p:txBody>
          <a:bodyPr/>
          <a:lstStyle/>
          <a:p>
            <a:fld id="{4AF79E1B-2C51-4B9B-8EA4-26DE9E345AFF}" type="slidenum">
              <a:rPr lang="en-US" smtClean="0"/>
              <a:t>43</a:t>
            </a:fld>
            <a:endParaRPr lang="en-US"/>
          </a:p>
        </p:txBody>
      </p:sp>
    </p:spTree>
    <p:extLst>
      <p:ext uri="{BB962C8B-B14F-4D97-AF65-F5344CB8AC3E}">
        <p14:creationId xmlns:p14="http://schemas.microsoft.com/office/powerpoint/2010/main" val="124049257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DAGs give names and structures to types of obstacles to causal inference. Examples: confounding was just done. Can you think of others? (Mediation is like effect of education on salary, by race; collision is like admission rate bias – you might discover spurious correlations between diseases if you have a selected sample of hospitalized patients, such as between respiratory disease and locomotor disease) We’ll talk about these all more in class. </a:t>
            </a:r>
          </a:p>
        </p:txBody>
      </p:sp>
      <p:sp>
        <p:nvSpPr>
          <p:cNvPr id="4" name="Slide Number Placeholder 3"/>
          <p:cNvSpPr>
            <a:spLocks noGrp="1"/>
          </p:cNvSpPr>
          <p:nvPr>
            <p:ph type="sldNum" sz="quarter" idx="5"/>
          </p:nvPr>
        </p:nvSpPr>
        <p:spPr/>
        <p:txBody>
          <a:bodyPr/>
          <a:lstStyle/>
          <a:p>
            <a:fld id="{4AF79E1B-2C51-4B9B-8EA4-26DE9E345AFF}" type="slidenum">
              <a:rPr lang="en-US" smtClean="0"/>
              <a:t>44</a:t>
            </a:fld>
            <a:endParaRPr lang="en-US"/>
          </a:p>
        </p:txBody>
      </p:sp>
    </p:spTree>
    <p:extLst>
      <p:ext uri="{BB962C8B-B14F-4D97-AF65-F5344CB8AC3E}">
        <p14:creationId xmlns:p14="http://schemas.microsoft.com/office/powerpoint/2010/main" val="14818061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DAGs give names and structures to types of obstacles to causal inference. Examples: confounding was just done. Can you think of others? (Mediation is like effect of education on salary, by race; collision is like admission rate bias – you might discover spurious correlations between diseases if you have a selected sample of hospitalized patients, such as between respiratory disease and locomotor disease) We’ll talk about these all more in class. </a:t>
            </a:r>
          </a:p>
        </p:txBody>
      </p:sp>
      <p:sp>
        <p:nvSpPr>
          <p:cNvPr id="4" name="Slide Number Placeholder 3"/>
          <p:cNvSpPr>
            <a:spLocks noGrp="1"/>
          </p:cNvSpPr>
          <p:nvPr>
            <p:ph type="sldNum" sz="quarter" idx="5"/>
          </p:nvPr>
        </p:nvSpPr>
        <p:spPr/>
        <p:txBody>
          <a:bodyPr/>
          <a:lstStyle/>
          <a:p>
            <a:fld id="{4AF79E1B-2C51-4B9B-8EA4-26DE9E345AFF}" type="slidenum">
              <a:rPr lang="en-US" smtClean="0"/>
              <a:t>45</a:t>
            </a:fld>
            <a:endParaRPr lang="en-US"/>
          </a:p>
        </p:txBody>
      </p:sp>
    </p:spTree>
    <p:extLst>
      <p:ext uri="{BB962C8B-B14F-4D97-AF65-F5344CB8AC3E}">
        <p14:creationId xmlns:p14="http://schemas.microsoft.com/office/powerpoint/2010/main" val="233873187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DAGs give names and structures to types of obstacles to causal inference. Examples: confounding was just done. Can you think of others? (Mediation is like effect of education on salary, by race; collision is like admission rate bias – you might discover spurious correlations between diseases if you have a selected sample of hospitalized patients, such as between respiratory disease and locomotor disease) We’ll talk about these all more in class. </a:t>
            </a:r>
          </a:p>
        </p:txBody>
      </p:sp>
      <p:sp>
        <p:nvSpPr>
          <p:cNvPr id="4" name="Slide Number Placeholder 3"/>
          <p:cNvSpPr>
            <a:spLocks noGrp="1"/>
          </p:cNvSpPr>
          <p:nvPr>
            <p:ph type="sldNum" sz="quarter" idx="5"/>
          </p:nvPr>
        </p:nvSpPr>
        <p:spPr/>
        <p:txBody>
          <a:bodyPr/>
          <a:lstStyle/>
          <a:p>
            <a:fld id="{4AF79E1B-2C51-4B9B-8EA4-26DE9E345AFF}" type="slidenum">
              <a:rPr lang="en-US" smtClean="0"/>
              <a:t>46</a:t>
            </a:fld>
            <a:endParaRPr lang="en-US"/>
          </a:p>
        </p:txBody>
      </p:sp>
    </p:spTree>
    <p:extLst>
      <p:ext uri="{BB962C8B-B14F-4D97-AF65-F5344CB8AC3E}">
        <p14:creationId xmlns:p14="http://schemas.microsoft.com/office/powerpoint/2010/main" val="54182501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DAG is a theoretical, hypothesized object. </a:t>
            </a:r>
          </a:p>
        </p:txBody>
      </p:sp>
      <p:sp>
        <p:nvSpPr>
          <p:cNvPr id="4" name="Slide Number Placeholder 3"/>
          <p:cNvSpPr>
            <a:spLocks noGrp="1"/>
          </p:cNvSpPr>
          <p:nvPr>
            <p:ph type="sldNum" sz="quarter" idx="5"/>
          </p:nvPr>
        </p:nvSpPr>
        <p:spPr/>
        <p:txBody>
          <a:bodyPr/>
          <a:lstStyle/>
          <a:p>
            <a:fld id="{4AF79E1B-2C51-4B9B-8EA4-26DE9E345AFF}" type="slidenum">
              <a:rPr lang="en-US" smtClean="0"/>
              <a:t>47</a:t>
            </a:fld>
            <a:endParaRPr lang="en-US"/>
          </a:p>
        </p:txBody>
      </p:sp>
    </p:spTree>
    <p:extLst>
      <p:ext uri="{BB962C8B-B14F-4D97-AF65-F5344CB8AC3E}">
        <p14:creationId xmlns:p14="http://schemas.microsoft.com/office/powerpoint/2010/main" val="245484814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Superscripts versus subscripts</a:t>
            </a:r>
          </a:p>
        </p:txBody>
      </p:sp>
      <p:sp>
        <p:nvSpPr>
          <p:cNvPr id="4" name="Slide Number Placeholder 3"/>
          <p:cNvSpPr>
            <a:spLocks noGrp="1"/>
          </p:cNvSpPr>
          <p:nvPr>
            <p:ph type="sldNum" sz="quarter" idx="5"/>
          </p:nvPr>
        </p:nvSpPr>
        <p:spPr/>
        <p:txBody>
          <a:bodyPr/>
          <a:lstStyle/>
          <a:p>
            <a:fld id="{4AF79E1B-2C51-4B9B-8EA4-26DE9E345AFF}" type="slidenum">
              <a:rPr lang="en-US" smtClean="0"/>
              <a:t>48</a:t>
            </a:fld>
            <a:endParaRPr lang="en-US"/>
          </a:p>
        </p:txBody>
      </p:sp>
    </p:spTree>
    <p:extLst>
      <p:ext uri="{BB962C8B-B14F-4D97-AF65-F5344CB8AC3E}">
        <p14:creationId xmlns:p14="http://schemas.microsoft.com/office/powerpoint/2010/main" val="185151515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What’s the central problem here? For each individual, we only observe 1 or the other! This is the </a:t>
            </a:r>
            <a:r>
              <a:rPr lang="en-US" b="1" dirty="0"/>
              <a:t>fundamental problem of causal inference</a:t>
            </a:r>
          </a:p>
        </p:txBody>
      </p:sp>
      <p:sp>
        <p:nvSpPr>
          <p:cNvPr id="4" name="Slide Number Placeholder 3"/>
          <p:cNvSpPr>
            <a:spLocks noGrp="1"/>
          </p:cNvSpPr>
          <p:nvPr>
            <p:ph type="sldNum" sz="quarter" idx="5"/>
          </p:nvPr>
        </p:nvSpPr>
        <p:spPr/>
        <p:txBody>
          <a:bodyPr/>
          <a:lstStyle/>
          <a:p>
            <a:fld id="{4AF79E1B-2C51-4B9B-8EA4-26DE9E345AFF}" type="slidenum">
              <a:rPr lang="en-US" smtClean="0"/>
              <a:t>49</a:t>
            </a:fld>
            <a:endParaRPr lang="en-US"/>
          </a:p>
        </p:txBody>
      </p:sp>
    </p:spTree>
    <p:extLst>
      <p:ext uri="{BB962C8B-B14F-4D97-AF65-F5344CB8AC3E}">
        <p14:creationId xmlns:p14="http://schemas.microsoft.com/office/powerpoint/2010/main" val="378631173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we observed both outcomes for an individual, calculating the ATE (parameter of interest) would be easy (like in It’s a Wonderful Life)</a:t>
            </a:r>
            <a:endParaRPr lang="en-CA" dirty="0"/>
          </a:p>
        </p:txBody>
      </p:sp>
      <p:sp>
        <p:nvSpPr>
          <p:cNvPr id="4" name="Slide Number Placeholder 3"/>
          <p:cNvSpPr>
            <a:spLocks noGrp="1"/>
          </p:cNvSpPr>
          <p:nvPr>
            <p:ph type="sldNum" sz="quarter" idx="5"/>
          </p:nvPr>
        </p:nvSpPr>
        <p:spPr/>
        <p:txBody>
          <a:bodyPr/>
          <a:lstStyle/>
          <a:p>
            <a:fld id="{4AF79E1B-2C51-4B9B-8EA4-26DE9E345AFF}" type="slidenum">
              <a:rPr lang="en-US" smtClean="0"/>
              <a:t>50</a:t>
            </a:fld>
            <a:endParaRPr lang="en-US"/>
          </a:p>
        </p:txBody>
      </p:sp>
    </p:spTree>
    <p:extLst>
      <p:ext uri="{BB962C8B-B14F-4D97-AF65-F5344CB8AC3E}">
        <p14:creationId xmlns:p14="http://schemas.microsoft.com/office/powerpoint/2010/main" val="40305016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We’re all in the same boat, and we will work on this together – will spend more time at the beginning of next lecture working through some of A0 and then moving forward. </a:t>
            </a:r>
          </a:p>
        </p:txBody>
      </p:sp>
      <p:sp>
        <p:nvSpPr>
          <p:cNvPr id="4" name="Slide Number Placeholder 3"/>
          <p:cNvSpPr>
            <a:spLocks noGrp="1"/>
          </p:cNvSpPr>
          <p:nvPr>
            <p:ph type="sldNum" sz="quarter" idx="5"/>
          </p:nvPr>
        </p:nvSpPr>
        <p:spPr/>
        <p:txBody>
          <a:bodyPr/>
          <a:lstStyle/>
          <a:p>
            <a:fld id="{4AF79E1B-2C51-4B9B-8EA4-26DE9E345AFF}" type="slidenum">
              <a:rPr lang="en-US" smtClean="0"/>
              <a:t>5</a:t>
            </a:fld>
            <a:endParaRPr lang="en-US"/>
          </a:p>
        </p:txBody>
      </p:sp>
    </p:spTree>
    <p:extLst>
      <p:ext uri="{BB962C8B-B14F-4D97-AF65-F5344CB8AC3E}">
        <p14:creationId xmlns:p14="http://schemas.microsoft.com/office/powerpoint/2010/main" val="383622523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get around our problem of only observing one state per individual, we use averages. Expectations will be covered more next lecture – here we’re thinking averages of observed data. </a:t>
            </a:r>
          </a:p>
        </p:txBody>
      </p:sp>
      <p:sp>
        <p:nvSpPr>
          <p:cNvPr id="4" name="Slide Number Placeholder 3"/>
          <p:cNvSpPr>
            <a:spLocks noGrp="1"/>
          </p:cNvSpPr>
          <p:nvPr>
            <p:ph type="sldNum" sz="quarter" idx="5"/>
          </p:nvPr>
        </p:nvSpPr>
        <p:spPr/>
        <p:txBody>
          <a:bodyPr/>
          <a:lstStyle/>
          <a:p>
            <a:fld id="{4AF79E1B-2C51-4B9B-8EA4-26DE9E345AFF}" type="slidenum">
              <a:rPr lang="en-US" smtClean="0"/>
              <a:t>51</a:t>
            </a:fld>
            <a:endParaRPr lang="en-US"/>
          </a:p>
        </p:txBody>
      </p:sp>
    </p:spTree>
    <p:extLst>
      <p:ext uri="{BB962C8B-B14F-4D97-AF65-F5344CB8AC3E}">
        <p14:creationId xmlns:p14="http://schemas.microsoft.com/office/powerpoint/2010/main" val="152829660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discuss assumptions in more detail in next lecture (and throughout the course). Note that the two pieces of 1 are related (the second part says basically randomization of D). But this is often violated on its own! Think about taking medicine when you’re sick. </a:t>
            </a:r>
          </a:p>
        </p:txBody>
      </p:sp>
      <p:sp>
        <p:nvSpPr>
          <p:cNvPr id="4" name="Slide Number Placeholder 3"/>
          <p:cNvSpPr>
            <a:spLocks noGrp="1"/>
          </p:cNvSpPr>
          <p:nvPr>
            <p:ph type="sldNum" sz="quarter" idx="5"/>
          </p:nvPr>
        </p:nvSpPr>
        <p:spPr/>
        <p:txBody>
          <a:bodyPr/>
          <a:lstStyle/>
          <a:p>
            <a:fld id="{4AF79E1B-2C51-4B9B-8EA4-26DE9E345AFF}" type="slidenum">
              <a:rPr lang="en-US" smtClean="0"/>
              <a:t>52</a:t>
            </a:fld>
            <a:endParaRPr lang="en-US"/>
          </a:p>
        </p:txBody>
      </p:sp>
    </p:spTree>
    <p:extLst>
      <p:ext uri="{BB962C8B-B14F-4D97-AF65-F5344CB8AC3E}">
        <p14:creationId xmlns:p14="http://schemas.microsoft.com/office/powerpoint/2010/main" val="249029512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do averages work? Suppose we have an oracle (not my word) that gives us both states of the world for all individuals. </a:t>
            </a:r>
          </a:p>
        </p:txBody>
      </p:sp>
      <p:sp>
        <p:nvSpPr>
          <p:cNvPr id="4" name="Slide Number Placeholder 3"/>
          <p:cNvSpPr>
            <a:spLocks noGrp="1"/>
          </p:cNvSpPr>
          <p:nvPr>
            <p:ph type="sldNum" sz="quarter" idx="5"/>
          </p:nvPr>
        </p:nvSpPr>
        <p:spPr/>
        <p:txBody>
          <a:bodyPr/>
          <a:lstStyle/>
          <a:p>
            <a:fld id="{4AF79E1B-2C51-4B9B-8EA4-26DE9E345AFF}" type="slidenum">
              <a:rPr lang="en-US" smtClean="0"/>
              <a:t>53</a:t>
            </a:fld>
            <a:endParaRPr lang="en-US"/>
          </a:p>
        </p:txBody>
      </p:sp>
    </p:spTree>
    <p:extLst>
      <p:ext uri="{BB962C8B-B14F-4D97-AF65-F5344CB8AC3E}">
        <p14:creationId xmlns:p14="http://schemas.microsoft.com/office/powerpoint/2010/main" val="164736495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about each row / observation containing all relevant information. This is the structure you’ll need for regressions. This is a cross-sectional data set (one row per unit – in this case patient). A panel repeats the observation over time (more next semester). </a:t>
            </a:r>
          </a:p>
        </p:txBody>
      </p:sp>
      <p:sp>
        <p:nvSpPr>
          <p:cNvPr id="4" name="Slide Number Placeholder 3"/>
          <p:cNvSpPr>
            <a:spLocks noGrp="1"/>
          </p:cNvSpPr>
          <p:nvPr>
            <p:ph type="sldNum" sz="quarter" idx="5"/>
          </p:nvPr>
        </p:nvSpPr>
        <p:spPr/>
        <p:txBody>
          <a:bodyPr/>
          <a:lstStyle/>
          <a:p>
            <a:fld id="{4AF79E1B-2C51-4B9B-8EA4-26DE9E345AFF}" type="slidenum">
              <a:rPr lang="en-US" smtClean="0"/>
              <a:t>54</a:t>
            </a:fld>
            <a:endParaRPr lang="en-US"/>
          </a:p>
        </p:txBody>
      </p:sp>
    </p:spTree>
    <p:extLst>
      <p:ext uri="{BB962C8B-B14F-4D97-AF65-F5344CB8AC3E}">
        <p14:creationId xmlns:p14="http://schemas.microsoft.com/office/powerpoint/2010/main" val="200888623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would be the ATE for the population (assuming that there are only 10 people in this population)</a:t>
            </a:r>
          </a:p>
        </p:txBody>
      </p:sp>
      <p:sp>
        <p:nvSpPr>
          <p:cNvPr id="4" name="Slide Number Placeholder 3"/>
          <p:cNvSpPr>
            <a:spLocks noGrp="1"/>
          </p:cNvSpPr>
          <p:nvPr>
            <p:ph type="sldNum" sz="quarter" idx="5"/>
          </p:nvPr>
        </p:nvSpPr>
        <p:spPr/>
        <p:txBody>
          <a:bodyPr/>
          <a:lstStyle/>
          <a:p>
            <a:fld id="{4AF79E1B-2C51-4B9B-8EA4-26DE9E345AFF}" type="slidenum">
              <a:rPr lang="en-US" smtClean="0"/>
              <a:t>55</a:t>
            </a:fld>
            <a:endParaRPr lang="en-US"/>
          </a:p>
        </p:txBody>
      </p:sp>
    </p:spTree>
    <p:extLst>
      <p:ext uri="{BB962C8B-B14F-4D97-AF65-F5344CB8AC3E}">
        <p14:creationId xmlns:p14="http://schemas.microsoft.com/office/powerpoint/2010/main" val="71421170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the treatment is still based on the oracle, but now it’s oracle, MD. Why are these the same as the ATT and the ATU? </a:t>
            </a:r>
          </a:p>
        </p:txBody>
      </p:sp>
      <p:sp>
        <p:nvSpPr>
          <p:cNvPr id="4" name="Slide Number Placeholder 3"/>
          <p:cNvSpPr>
            <a:spLocks noGrp="1"/>
          </p:cNvSpPr>
          <p:nvPr>
            <p:ph type="sldNum" sz="quarter" idx="5"/>
          </p:nvPr>
        </p:nvSpPr>
        <p:spPr/>
        <p:txBody>
          <a:bodyPr/>
          <a:lstStyle/>
          <a:p>
            <a:fld id="{4AF79E1B-2C51-4B9B-8EA4-26DE9E345AFF}" type="slidenum">
              <a:rPr lang="en-US" smtClean="0"/>
              <a:t>56</a:t>
            </a:fld>
            <a:endParaRPr lang="en-US"/>
          </a:p>
        </p:txBody>
      </p:sp>
    </p:spTree>
    <p:extLst>
      <p:ext uri="{BB962C8B-B14F-4D97-AF65-F5344CB8AC3E}">
        <p14:creationId xmlns:p14="http://schemas.microsoft.com/office/powerpoint/2010/main" val="24422549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calculate, average delta across treated group and untreated group separately. Notice that the untreated units all would lose out from treatment (because they are perfectly assigned). Why are these the same as the ATT and the ATU? </a:t>
            </a:r>
          </a:p>
          <a:p>
            <a:endParaRPr lang="en-US" dirty="0"/>
          </a:p>
          <a:p>
            <a:r>
              <a:rPr lang="en-US" dirty="0"/>
              <a:t>Now what are the problems with this assignment? Violates independence!</a:t>
            </a:r>
          </a:p>
        </p:txBody>
      </p:sp>
      <p:sp>
        <p:nvSpPr>
          <p:cNvPr id="4" name="Slide Number Placeholder 3"/>
          <p:cNvSpPr>
            <a:spLocks noGrp="1"/>
          </p:cNvSpPr>
          <p:nvPr>
            <p:ph type="sldNum" sz="quarter" idx="5"/>
          </p:nvPr>
        </p:nvSpPr>
        <p:spPr/>
        <p:txBody>
          <a:bodyPr/>
          <a:lstStyle/>
          <a:p>
            <a:fld id="{4AF79E1B-2C51-4B9B-8EA4-26DE9E345AFF}" type="slidenum">
              <a:rPr lang="en-US" smtClean="0"/>
              <a:t>57</a:t>
            </a:fld>
            <a:endParaRPr lang="en-US"/>
          </a:p>
        </p:txBody>
      </p:sp>
    </p:spTree>
    <p:extLst>
      <p:ext uri="{BB962C8B-B14F-4D97-AF65-F5344CB8AC3E}">
        <p14:creationId xmlns:p14="http://schemas.microsoft.com/office/powerpoint/2010/main" val="426403703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Okay, so now get to reality: no oracle. Does averaging work? Note – before, we weren’t talking about “estimating” the ATE because we had all data. Now, we are inherently using a sample </a:t>
            </a:r>
            <a:r>
              <a:rPr lang="en-US" b="1" dirty="0"/>
              <a:t>even if we had population data. </a:t>
            </a:r>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58</a:t>
            </a:fld>
            <a:endParaRPr lang="en-US"/>
          </a:p>
        </p:txBody>
      </p:sp>
    </p:spTree>
    <p:extLst>
      <p:ext uri="{BB962C8B-B14F-4D97-AF65-F5344CB8AC3E}">
        <p14:creationId xmlns:p14="http://schemas.microsoft.com/office/powerpoint/2010/main" val="377035102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When do we know if this is a good estimator? We want (1) unbiasedness and (2) consistency. </a:t>
            </a:r>
          </a:p>
        </p:txBody>
      </p:sp>
      <p:sp>
        <p:nvSpPr>
          <p:cNvPr id="4" name="Slide Number Placeholder 3"/>
          <p:cNvSpPr>
            <a:spLocks noGrp="1"/>
          </p:cNvSpPr>
          <p:nvPr>
            <p:ph type="sldNum" sz="quarter" idx="5"/>
          </p:nvPr>
        </p:nvSpPr>
        <p:spPr/>
        <p:txBody>
          <a:bodyPr/>
          <a:lstStyle/>
          <a:p>
            <a:fld id="{4AF79E1B-2C51-4B9B-8EA4-26DE9E345AFF}" type="slidenum">
              <a:rPr lang="en-US" smtClean="0"/>
              <a:t>59</a:t>
            </a:fld>
            <a:endParaRPr lang="en-US"/>
          </a:p>
        </p:txBody>
      </p:sp>
    </p:spTree>
    <p:extLst>
      <p:ext uri="{BB962C8B-B14F-4D97-AF65-F5344CB8AC3E}">
        <p14:creationId xmlns:p14="http://schemas.microsoft.com/office/powerpoint/2010/main" val="122155771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the econometrics comes in (more than just the math and stats)</a:t>
            </a:r>
          </a:p>
        </p:txBody>
      </p:sp>
      <p:sp>
        <p:nvSpPr>
          <p:cNvPr id="4" name="Slide Number Placeholder 3"/>
          <p:cNvSpPr>
            <a:spLocks noGrp="1"/>
          </p:cNvSpPr>
          <p:nvPr>
            <p:ph type="sldNum" sz="quarter" idx="5"/>
          </p:nvPr>
        </p:nvSpPr>
        <p:spPr/>
        <p:txBody>
          <a:bodyPr/>
          <a:lstStyle/>
          <a:p>
            <a:fld id="{4AF79E1B-2C51-4B9B-8EA4-26DE9E345AFF}" type="slidenum">
              <a:rPr lang="en-US" smtClean="0"/>
              <a:t>60</a:t>
            </a:fld>
            <a:endParaRPr lang="en-US"/>
          </a:p>
        </p:txBody>
      </p:sp>
    </p:spTree>
    <p:extLst>
      <p:ext uri="{BB962C8B-B14F-4D97-AF65-F5344CB8AC3E}">
        <p14:creationId xmlns:p14="http://schemas.microsoft.com/office/powerpoint/2010/main" val="280816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4AF79E1B-2C51-4B9B-8EA4-26DE9E345AFF}" type="slidenum">
              <a:rPr lang="en-US" smtClean="0"/>
              <a:t>6</a:t>
            </a:fld>
            <a:endParaRPr lang="en-US"/>
          </a:p>
        </p:txBody>
      </p:sp>
    </p:spTree>
    <p:extLst>
      <p:ext uri="{BB962C8B-B14F-4D97-AF65-F5344CB8AC3E}">
        <p14:creationId xmlns:p14="http://schemas.microsoft.com/office/powerpoint/2010/main" val="420005639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the selection is who got the treatment – sicker patients get surgery, this changes the underlying nature of our data set. Treatment is not independently assigned (in DAG language? This is confounding)</a:t>
            </a:r>
          </a:p>
        </p:txBody>
      </p:sp>
      <p:sp>
        <p:nvSpPr>
          <p:cNvPr id="4" name="Slide Number Placeholder 3"/>
          <p:cNvSpPr>
            <a:spLocks noGrp="1"/>
          </p:cNvSpPr>
          <p:nvPr>
            <p:ph type="sldNum" sz="quarter" idx="5"/>
          </p:nvPr>
        </p:nvSpPr>
        <p:spPr/>
        <p:txBody>
          <a:bodyPr/>
          <a:lstStyle/>
          <a:p>
            <a:fld id="{4AF79E1B-2C51-4B9B-8EA4-26DE9E345AFF}" type="slidenum">
              <a:rPr lang="en-US" smtClean="0"/>
              <a:t>61</a:t>
            </a:fld>
            <a:endParaRPr lang="en-US"/>
          </a:p>
        </p:txBody>
      </p:sp>
    </p:spTree>
    <p:extLst>
      <p:ext uri="{BB962C8B-B14F-4D97-AF65-F5344CB8AC3E}">
        <p14:creationId xmlns:p14="http://schemas.microsoft.com/office/powerpoint/2010/main" val="234538937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This is why simple differences in means don’t capture causality!</a:t>
            </a:r>
          </a:p>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62</a:t>
            </a:fld>
            <a:endParaRPr lang="en-US"/>
          </a:p>
        </p:txBody>
      </p:sp>
    </p:spTree>
    <p:extLst>
      <p:ext uri="{BB962C8B-B14F-4D97-AF65-F5344CB8AC3E}">
        <p14:creationId xmlns:p14="http://schemas.microsoft.com/office/powerpoint/2010/main" val="204392212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r>
              <a:rPr lang="en-US" dirty="0"/>
              <a:t>What does the independence assumption mean? It means that treatment does </a:t>
            </a:r>
            <a:r>
              <a:rPr lang="en-US" b="1" dirty="0"/>
              <a:t>not </a:t>
            </a:r>
            <a:r>
              <a:rPr lang="en-US" b="0" dirty="0"/>
              <a:t>change potential outcome. Doesn’t mean that treatment has no effect (that’s the first one). Nor does it mean that if your outcomes are the same in a single state of the world (this one is weirder). </a:t>
            </a:r>
            <a:r>
              <a:rPr lang="en-US" dirty="0"/>
              <a:t>Proof for this is on page 137 of SC. </a:t>
            </a:r>
          </a:p>
        </p:txBody>
      </p:sp>
      <p:sp>
        <p:nvSpPr>
          <p:cNvPr id="4" name="Slide Number Placeholder 3"/>
          <p:cNvSpPr>
            <a:spLocks noGrp="1"/>
          </p:cNvSpPr>
          <p:nvPr>
            <p:ph type="sldNum" sz="quarter" idx="5"/>
          </p:nvPr>
        </p:nvSpPr>
        <p:spPr/>
        <p:txBody>
          <a:bodyPr/>
          <a:lstStyle/>
          <a:p>
            <a:fld id="{4AF79E1B-2C51-4B9B-8EA4-26DE9E345AFF}" type="slidenum">
              <a:rPr lang="en-US" smtClean="0"/>
              <a:t>63</a:t>
            </a:fld>
            <a:endParaRPr lang="en-US"/>
          </a:p>
        </p:txBody>
      </p:sp>
    </p:spTree>
    <p:extLst>
      <p:ext uri="{BB962C8B-B14F-4D97-AF65-F5344CB8AC3E}">
        <p14:creationId xmlns:p14="http://schemas.microsoft.com/office/powerpoint/2010/main" val="353936865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r>
              <a:rPr lang="en-US" dirty="0"/>
              <a:t>Examples abound: selection, truncated samples, etc. Most of our class will deal with this. </a:t>
            </a:r>
          </a:p>
        </p:txBody>
      </p:sp>
      <p:sp>
        <p:nvSpPr>
          <p:cNvPr id="4" name="Slide Number Placeholder 3"/>
          <p:cNvSpPr>
            <a:spLocks noGrp="1"/>
          </p:cNvSpPr>
          <p:nvPr>
            <p:ph type="sldNum" sz="quarter" idx="5"/>
          </p:nvPr>
        </p:nvSpPr>
        <p:spPr/>
        <p:txBody>
          <a:bodyPr/>
          <a:lstStyle/>
          <a:p>
            <a:fld id="{4AF79E1B-2C51-4B9B-8EA4-26DE9E345AFF}" type="slidenum">
              <a:rPr lang="en-US" smtClean="0"/>
              <a:t>64</a:t>
            </a:fld>
            <a:endParaRPr lang="en-US"/>
          </a:p>
        </p:txBody>
      </p:sp>
    </p:spTree>
    <p:extLst>
      <p:ext uri="{BB962C8B-B14F-4D97-AF65-F5344CB8AC3E}">
        <p14:creationId xmlns:p14="http://schemas.microsoft.com/office/powerpoint/2010/main" val="14898164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notes on model testing. Confirmation and publication biases abound in literature. You can believe in your hypothesis and do a project that tests it (this is part of the scientific method!) but you should just as earnestly try to disprove it (that’s how you know your DAG is wrong, for example). Science should be about </a:t>
            </a:r>
            <a:r>
              <a:rPr lang="en-US" b="1" dirty="0"/>
              <a:t>knowledge </a:t>
            </a:r>
            <a:r>
              <a:rPr lang="en-US" b="0" dirty="0"/>
              <a:t>, not politics or storytelling. Use the data hacking website if you have time. </a:t>
            </a:r>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65</a:t>
            </a:fld>
            <a:endParaRPr lang="en-US"/>
          </a:p>
        </p:txBody>
      </p:sp>
    </p:spTree>
    <p:extLst>
      <p:ext uri="{BB962C8B-B14F-4D97-AF65-F5344CB8AC3E}">
        <p14:creationId xmlns:p14="http://schemas.microsoft.com/office/powerpoint/2010/main" val="257696095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great power, great responsibility</a:t>
            </a:r>
          </a:p>
        </p:txBody>
      </p:sp>
      <p:sp>
        <p:nvSpPr>
          <p:cNvPr id="4" name="Slide Number Placeholder 3"/>
          <p:cNvSpPr>
            <a:spLocks noGrp="1"/>
          </p:cNvSpPr>
          <p:nvPr>
            <p:ph type="sldNum" sz="quarter" idx="5"/>
          </p:nvPr>
        </p:nvSpPr>
        <p:spPr/>
        <p:txBody>
          <a:bodyPr/>
          <a:lstStyle/>
          <a:p>
            <a:fld id="{4AF79E1B-2C51-4B9B-8EA4-26DE9E345AFF}" type="slidenum">
              <a:rPr lang="en-US" smtClean="0"/>
              <a:t>66</a:t>
            </a:fld>
            <a:endParaRPr lang="en-US"/>
          </a:p>
        </p:txBody>
      </p:sp>
    </p:spTree>
    <p:extLst>
      <p:ext uri="{BB962C8B-B14F-4D97-AF65-F5344CB8AC3E}">
        <p14:creationId xmlns:p14="http://schemas.microsoft.com/office/powerpoint/2010/main" val="149607048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Questions?</a:t>
            </a:r>
          </a:p>
        </p:txBody>
      </p:sp>
      <p:sp>
        <p:nvSpPr>
          <p:cNvPr id="4" name="Slide Number Placeholder 3"/>
          <p:cNvSpPr>
            <a:spLocks noGrp="1"/>
          </p:cNvSpPr>
          <p:nvPr>
            <p:ph type="sldNum" sz="quarter" idx="5"/>
          </p:nvPr>
        </p:nvSpPr>
        <p:spPr/>
        <p:txBody>
          <a:bodyPr/>
          <a:lstStyle/>
          <a:p>
            <a:fld id="{4AF79E1B-2C51-4B9B-8EA4-26DE9E345AFF}" type="slidenum">
              <a:rPr lang="en-US" smtClean="0"/>
              <a:t>67</a:t>
            </a:fld>
            <a:endParaRPr lang="en-US"/>
          </a:p>
        </p:txBody>
      </p:sp>
    </p:spTree>
    <p:extLst>
      <p:ext uri="{BB962C8B-B14F-4D97-AF65-F5344CB8AC3E}">
        <p14:creationId xmlns:p14="http://schemas.microsoft.com/office/powerpoint/2010/main" val="28489122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Try knitting early and often – want to make sure you’re not just coding away in an environment that isn’t going to respond to you. </a:t>
            </a:r>
          </a:p>
        </p:txBody>
      </p:sp>
      <p:sp>
        <p:nvSpPr>
          <p:cNvPr id="4" name="Slide Number Placeholder 3"/>
          <p:cNvSpPr>
            <a:spLocks noGrp="1"/>
          </p:cNvSpPr>
          <p:nvPr>
            <p:ph type="sldNum" sz="quarter" idx="5"/>
          </p:nvPr>
        </p:nvSpPr>
        <p:spPr/>
        <p:txBody>
          <a:bodyPr/>
          <a:lstStyle/>
          <a:p>
            <a:fld id="{4AF79E1B-2C51-4B9B-8EA4-26DE9E345AFF}" type="slidenum">
              <a:rPr lang="en-US" smtClean="0"/>
              <a:t>7</a:t>
            </a:fld>
            <a:endParaRPr lang="en-US"/>
          </a:p>
        </p:txBody>
      </p:sp>
    </p:spTree>
    <p:extLst>
      <p:ext uri="{BB962C8B-B14F-4D97-AF65-F5344CB8AC3E}">
        <p14:creationId xmlns:p14="http://schemas.microsoft.com/office/powerpoint/2010/main" val="31118680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I can tell that you used AI without changing anything (and I will be able to tell), then it will be an automatic 0. Don’t tell me you’re a prolific writer, because AI writing is not that good. If this stresses you out, then include an Appendix with the actual chat from GPT and how you’ve changed it. </a:t>
            </a:r>
          </a:p>
        </p:txBody>
      </p:sp>
      <p:sp>
        <p:nvSpPr>
          <p:cNvPr id="4" name="Slide Number Placeholder 3"/>
          <p:cNvSpPr>
            <a:spLocks noGrp="1"/>
          </p:cNvSpPr>
          <p:nvPr>
            <p:ph type="sldNum" sz="quarter" idx="5"/>
          </p:nvPr>
        </p:nvSpPr>
        <p:spPr/>
        <p:txBody>
          <a:bodyPr/>
          <a:lstStyle/>
          <a:p>
            <a:fld id="{4AF79E1B-2C51-4B9B-8EA4-26DE9E345AFF}" type="slidenum">
              <a:rPr lang="en-US" smtClean="0"/>
              <a:t>8</a:t>
            </a:fld>
            <a:endParaRPr lang="en-US"/>
          </a:p>
        </p:txBody>
      </p:sp>
    </p:spTree>
    <p:extLst>
      <p:ext uri="{BB962C8B-B14F-4D97-AF65-F5344CB8AC3E}">
        <p14:creationId xmlns:p14="http://schemas.microsoft.com/office/powerpoint/2010/main" val="6704973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96C2F8-C5E9-27AF-8536-4984F0AD02D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BFB8AC2-0A44-4F4B-42CB-947ED36E87C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82DE7E2-B7B7-2547-FD26-5EC607ADA681}"/>
              </a:ext>
            </a:extLst>
          </p:cNvPr>
          <p:cNvSpPr>
            <a:spLocks noGrp="1"/>
          </p:cNvSpPr>
          <p:nvPr>
            <p:ph type="body" idx="1"/>
          </p:nvPr>
        </p:nvSpPr>
        <p:spPr/>
        <p:txBody>
          <a:bodyPr/>
          <a:lstStyle/>
          <a:p>
            <a:r>
              <a:rPr lang="en-CA" dirty="0"/>
              <a:t>Note: chat GPT makes this worse for everyone if it’s misused. Way too much output obfuscating your own learning and my own ability to give you feedback. We’re trying some new things this semester to try to get around this. </a:t>
            </a:r>
          </a:p>
          <a:p>
            <a:endParaRPr lang="en-CA" dirty="0"/>
          </a:p>
          <a:p>
            <a:r>
              <a:rPr lang="en-CA" dirty="0"/>
              <a:t>One thing it’s good at (</a:t>
            </a:r>
            <a:r>
              <a:rPr lang="en-CA" dirty="0" err="1"/>
              <a:t>ish</a:t>
            </a:r>
            <a:r>
              <a:rPr lang="en-CA" dirty="0"/>
              <a:t>) – coding! Here is how you can integrate with R Studio and ask questions. Remember that the more detailed the question, the better the answer. (Note that this will only give you coding help, but there’s a reason you should do it this way – it will see your code and history!) </a:t>
            </a:r>
          </a:p>
        </p:txBody>
      </p:sp>
      <p:sp>
        <p:nvSpPr>
          <p:cNvPr id="4" name="Slide Number Placeholder 3">
            <a:extLst>
              <a:ext uri="{FF2B5EF4-FFF2-40B4-BE49-F238E27FC236}">
                <a16:creationId xmlns:a16="http://schemas.microsoft.com/office/drawing/2014/main" id="{34835B99-0A84-C050-0611-A3EC65C977A6}"/>
              </a:ext>
            </a:extLst>
          </p:cNvPr>
          <p:cNvSpPr>
            <a:spLocks noGrp="1"/>
          </p:cNvSpPr>
          <p:nvPr>
            <p:ph type="sldNum" sz="quarter" idx="5"/>
          </p:nvPr>
        </p:nvSpPr>
        <p:spPr/>
        <p:txBody>
          <a:bodyPr/>
          <a:lstStyle/>
          <a:p>
            <a:fld id="{4AF79E1B-2C51-4B9B-8EA4-26DE9E345AFF}" type="slidenum">
              <a:rPr lang="en-US" smtClean="0"/>
              <a:t>9</a:t>
            </a:fld>
            <a:endParaRPr lang="en-US"/>
          </a:p>
        </p:txBody>
      </p:sp>
    </p:spTree>
    <p:extLst>
      <p:ext uri="{BB962C8B-B14F-4D97-AF65-F5344CB8AC3E}">
        <p14:creationId xmlns:p14="http://schemas.microsoft.com/office/powerpoint/2010/main" val="4891960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7200"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2200" baseline="0">
                <a:solidFill>
                  <a:schemeClr val="tx1">
                    <a:lumMod val="75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0972D05C-DCFB-4BB6-B49C-AC126BF3ED2C}" type="datetimeFigureOut">
              <a:rPr lang="en-US" smtClean="0"/>
              <a:pPr/>
              <a:t>8/4/2025</a:t>
            </a:fld>
            <a:endParaRPr lang="en-US"/>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tx1">
                    <a:lumMod val="65000"/>
                  </a:schemeClr>
                </a:solidFill>
              </a:defRPr>
            </a:lvl1pPr>
          </a:lstStyle>
          <a:p>
            <a:fld id="{D55C3209-28DC-43DB-92C2-2AB8D1DA00B1}" type="slidenum">
              <a:rPr lang="en-US" smtClean="0"/>
              <a:pPr/>
              <a:t>‹#›</a:t>
            </a:fld>
            <a:endParaRPr lang="en-US"/>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56941254"/>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972D05C-DCFB-4BB6-B49C-AC126BF3ED2C}" type="datetimeFigureOut">
              <a:rPr lang="en-US" smtClean="0"/>
              <a:pPr/>
              <a:t>8/4/2025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38107662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8700" y="381000"/>
            <a:ext cx="2476500" cy="58975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62000" y="381000"/>
            <a:ext cx="7734300" cy="58975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972D05C-DCFB-4BB6-B49C-AC126BF3ED2C}" type="datetimeFigureOut">
              <a:rPr lang="en-US" smtClean="0"/>
              <a:pPr/>
              <a:t>8/4/2025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3908046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972D05C-DCFB-4BB6-B49C-AC126BF3ED2C}" type="datetimeFigureOut">
              <a:rPr lang="en-US" smtClean="0"/>
              <a:pPr/>
              <a:t>8/4/2025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2422212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61872" y="758952"/>
            <a:ext cx="9418320" cy="4041648"/>
          </a:xfrm>
        </p:spPr>
        <p:txBody>
          <a:bodyPr anchor="b">
            <a:normAutofit/>
          </a:bodyPr>
          <a:lstStyle>
            <a:lvl1pPr>
              <a:lnSpc>
                <a:spcPct val="85000"/>
              </a:lnSpc>
              <a:defRPr sz="7200" b="0"/>
            </a:lvl1pPr>
          </a:lstStyle>
          <a:p>
            <a:r>
              <a:rPr lang="en-US"/>
              <a:t>Click to edit Master title style</a:t>
            </a:r>
            <a:endParaRPr lang="en-US" dirty="0"/>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22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972D05C-DCFB-4BB6-B49C-AC126BF3ED2C}" type="datetimeFigureOut">
              <a:rPr lang="en-US" smtClean="0"/>
              <a:pPr/>
              <a:t>8/4/2025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5C3209-28DC-43DB-92C2-2AB8D1DA00B1}" type="slidenum">
              <a:rPr lang="en-US" smtClean="0"/>
              <a:pPr/>
              <a:t>‹#›</a:t>
            </a:fld>
            <a:endParaRPr lang="en-US"/>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064797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61872"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26480"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972D05C-DCFB-4BB6-B49C-AC126BF3ED2C}" type="datetimeFigureOut">
              <a:rPr lang="en-US" smtClean="0"/>
              <a:pPr/>
              <a:t>8/4/2025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0468441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261872" y="1713655"/>
            <a:ext cx="4480560" cy="731520"/>
          </a:xfrm>
        </p:spPr>
        <p:txBody>
          <a:bodyPr anchor="b">
            <a:normAutofit/>
          </a:bodyPr>
          <a:lstStyle>
            <a:lvl1pPr marL="0" indent="0">
              <a:spcBef>
                <a:spcPts val="0"/>
              </a:spcBef>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61872"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26480" y="1713655"/>
            <a:ext cx="4480560" cy="731520"/>
          </a:xfrm>
        </p:spPr>
        <p:txBody>
          <a:bodyPr anchor="b">
            <a:normAutofit/>
          </a:bodyPr>
          <a:lstStyle>
            <a:lvl1pPr marL="0" indent="0">
              <a:lnSpc>
                <a:spcPct val="95000"/>
              </a:lnSpc>
              <a:spcBef>
                <a:spcPts val="0"/>
              </a:spcBef>
              <a:buNone/>
              <a:defRPr lang="en-US" sz="2000" b="0" kern="1200" dirty="0">
                <a:solidFill>
                  <a:schemeClr val="tx2"/>
                </a:solidFill>
                <a:latin typeface="Times New Roman" panose="02020603050405020304" pitchFamily="18"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2000"/>
              </a:spcBef>
              <a:buFontTx/>
              <a:buNone/>
            </a:pPr>
            <a:r>
              <a:rPr lang="en-US" dirty="0"/>
              <a:t>Click to edit Master text styles</a:t>
            </a:r>
          </a:p>
        </p:txBody>
      </p:sp>
      <p:sp>
        <p:nvSpPr>
          <p:cNvPr id="6" name="Content Placeholder 5"/>
          <p:cNvSpPr>
            <a:spLocks noGrp="1"/>
          </p:cNvSpPr>
          <p:nvPr>
            <p:ph sz="quarter" idx="4"/>
          </p:nvPr>
        </p:nvSpPr>
        <p:spPr>
          <a:xfrm>
            <a:off x="6126480"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972D05C-DCFB-4BB6-B49C-AC126BF3ED2C}" type="datetimeFigureOut">
              <a:rPr lang="en-US" smtClean="0"/>
              <a:pPr/>
              <a:t>8/4/2025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15981615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972D05C-DCFB-4BB6-B49C-AC126BF3ED2C}" type="datetimeFigureOut">
              <a:rPr lang="en-US" smtClean="0"/>
              <a:pPr/>
              <a:t>8/4/2025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8101677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972D05C-DCFB-4BB6-B49C-AC126BF3ED2C}" type="datetimeFigureOut">
              <a:rPr lang="en-US" smtClean="0"/>
              <a:pPr/>
              <a:t>8/4/2025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645120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200400" cy="1600197"/>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4504267" y="685800"/>
            <a:ext cx="6079066" cy="548640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1248" y="2099734"/>
            <a:ext cx="32004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972D05C-DCFB-4BB6-B49C-AC126BF3ED2C}" type="datetimeFigureOut">
              <a:rPr lang="en-US" smtClean="0"/>
              <a:pPr/>
              <a:t>8/4/2025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1628827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5105400"/>
            <a:ext cx="1129284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14400" y="5257800"/>
            <a:ext cx="9982200" cy="914400"/>
          </a:xfrm>
        </p:spPr>
        <p:txBody>
          <a:bodyPr anchor="b">
            <a:normAutofit/>
          </a:bodyPr>
          <a:lstStyle>
            <a:lvl1pPr>
              <a:defRPr sz="2800" b="0">
                <a:solidFill>
                  <a:schemeClr val="bg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11292840" cy="5128923"/>
          </a:xfrm>
          <a:solidFill>
            <a:schemeClr val="accent1"/>
          </a:solidFill>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4400" y="6108589"/>
            <a:ext cx="998220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972D05C-DCFB-4BB6-B49C-AC126BF3ED2C}" type="datetimeFigureOut">
              <a:rPr lang="en-US" smtClean="0"/>
              <a:pPr/>
              <a:t>8/4/2025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9644337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61872" y="365760"/>
            <a:ext cx="9692640" cy="1325562"/>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p:cNvSpPr>
            <a:spLocks noGrp="1"/>
          </p:cNvSpPr>
          <p:nvPr>
            <p:ph type="body" idx="1"/>
          </p:nvPr>
        </p:nvSpPr>
        <p:spPr>
          <a:xfrm>
            <a:off x="1261872" y="1828800"/>
            <a:ext cx="8595360" cy="4351337"/>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rot="16200000">
            <a:off x="10797542" y="998537"/>
            <a:ext cx="1904999" cy="365125"/>
          </a:xfrm>
          <a:prstGeom prst="rect">
            <a:avLst/>
          </a:prstGeom>
        </p:spPr>
        <p:txBody>
          <a:bodyPr vert="horz" lIns="91440" tIns="45720" rIns="91440" bIns="45720" rtlCol="0" anchor="ctr"/>
          <a:lstStyle>
            <a:lvl1pPr algn="r">
              <a:defRPr sz="1050" b="0">
                <a:solidFill>
                  <a:schemeClr val="tx2">
                    <a:lumMod val="20000"/>
                    <a:lumOff val="80000"/>
                  </a:schemeClr>
                </a:solidFill>
                <a:latin typeface="Times New Roman" panose="02020603050405020304" pitchFamily="18" charset="0"/>
              </a:defRPr>
            </a:lvl1pPr>
          </a:lstStyle>
          <a:p>
            <a:fld id="{0972D05C-DCFB-4BB6-B49C-AC126BF3ED2C}" type="datetimeFigureOut">
              <a:rPr lang="en-US" smtClean="0"/>
              <a:pPr/>
              <a:t>8/4/2025</a:t>
            </a:fld>
            <a:endParaRPr lang="en-US" dirty="0"/>
          </a:p>
        </p:txBody>
      </p:sp>
      <p:sp>
        <p:nvSpPr>
          <p:cNvPr id="5" name="Footer Placeholder 4"/>
          <p:cNvSpPr>
            <a:spLocks noGrp="1"/>
          </p:cNvSpPr>
          <p:nvPr>
            <p:ph type="ftr" sz="quarter" idx="3"/>
          </p:nvPr>
        </p:nvSpPr>
        <p:spPr>
          <a:xfrm rot="16200000">
            <a:off x="9959341" y="4046537"/>
            <a:ext cx="3581400" cy="365125"/>
          </a:xfrm>
          <a:prstGeom prst="rect">
            <a:avLst/>
          </a:prstGeom>
        </p:spPr>
        <p:txBody>
          <a:bodyPr vert="horz" lIns="91440" tIns="45720" rIns="91440" bIns="45720" rtlCol="0" anchor="ctr"/>
          <a:lstStyle>
            <a:lvl1pPr algn="l">
              <a:defRPr sz="1050">
                <a:solidFill>
                  <a:schemeClr val="tx2">
                    <a:lumMod val="20000"/>
                    <a:lumOff val="80000"/>
                  </a:schemeClr>
                </a:solidFill>
                <a:latin typeface="Times New Roman" panose="02020603050405020304" pitchFamily="18" charset="0"/>
              </a:defRPr>
            </a:lvl1pPr>
          </a:lstStyle>
          <a:p>
            <a:endParaRPr lang="en-US" dirty="0"/>
          </a:p>
        </p:txBody>
      </p:sp>
      <p:sp>
        <p:nvSpPr>
          <p:cNvPr id="6" name="Slide Number Placeholder 5"/>
          <p:cNvSpPr>
            <a:spLocks noGrp="1"/>
          </p:cNvSpPr>
          <p:nvPr>
            <p:ph type="sldNum" sz="quarter" idx="4"/>
          </p:nvPr>
        </p:nvSpPr>
        <p:spPr>
          <a:xfrm>
            <a:off x="11292840" y="6172200"/>
            <a:ext cx="914400" cy="593725"/>
          </a:xfrm>
          <a:prstGeom prst="rect">
            <a:avLst/>
          </a:prstGeom>
        </p:spPr>
        <p:txBody>
          <a:bodyPr vert="horz" lIns="45720" tIns="45720" rIns="45720" bIns="45720" rtlCol="0" anchor="ctr">
            <a:normAutofit/>
          </a:bodyPr>
          <a:lstStyle>
            <a:lvl1pPr algn="ctr">
              <a:defRPr sz="3600">
                <a:solidFill>
                  <a:schemeClr val="tx2">
                    <a:lumMod val="60000"/>
                    <a:lumOff val="40000"/>
                  </a:schemeClr>
                </a:solidFill>
                <a:latin typeface="Times New Roman" panose="02020603050405020304" pitchFamily="18" charset="0"/>
              </a:defRPr>
            </a:lvl1pPr>
          </a:lstStyle>
          <a:p>
            <a:fld id="{D55C3209-28DC-43DB-92C2-2AB8D1DA00B1}" type="slidenum">
              <a:rPr lang="en-US" smtClean="0"/>
              <a:pPr/>
              <a:t>‹#›</a:t>
            </a:fld>
            <a:endParaRPr lang="en-US" dirty="0"/>
          </a:p>
        </p:txBody>
      </p:sp>
    </p:spTree>
    <p:extLst>
      <p:ext uri="{BB962C8B-B14F-4D97-AF65-F5344CB8AC3E}">
        <p14:creationId xmlns:p14="http://schemas.microsoft.com/office/powerpoint/2010/main" val="3753244356"/>
      </p:ext>
    </p:extLst>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Lst>
  <p:txStyles>
    <p:titleStyle>
      <a:lvl1pPr algn="l" defTabSz="914400" rtl="0" eaLnBrk="1" latinLnBrk="0" hangingPunct="1">
        <a:lnSpc>
          <a:spcPct val="90000"/>
        </a:lnSpc>
        <a:spcBef>
          <a:spcPct val="0"/>
        </a:spcBef>
        <a:buNone/>
        <a:defRPr sz="4400" kern="1200" spc="-50" baseline="0">
          <a:solidFill>
            <a:schemeClr val="tx1"/>
          </a:solidFill>
          <a:latin typeface="Times New Roman" panose="02020603050405020304" pitchFamily="18" charset="0"/>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Times New Roman" panose="02020603050405020304" pitchFamily="18" charset="0"/>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Times New Roman" panose="02020603050405020304" pitchFamily="18" charset="0"/>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_msoanchor_1"/><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hyperlink" Target="#_msoanchor_3"/><Relationship Id="rId4" Type="http://schemas.openxmlformats.org/officeDocument/2006/relationships/hyperlink" Target="#_msoanchor_2"/></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www.r-project.org/"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hyperlink" Target="https://rstudio.com/" TargetMode="External"/></Relationships>
</file>

<file path=ppt/slides/_rels/slide21.xml.rels><?xml version="1.0" encoding="UTF-8" standalone="yes"?>
<Relationships xmlns="http://schemas.openxmlformats.org/package/2006/relationships"><Relationship Id="rId3" Type="http://schemas.openxmlformats.org/officeDocument/2006/relationships/hyperlink" Target="https://www.r-project.org/"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hyperlink" Target="https://github.com/alex-hoagland/HAD5744_2022F/discussions" TargetMode="External"/><Relationship Id="rId5" Type="http://schemas.openxmlformats.org/officeDocument/2006/relationships/hyperlink" Target="https://github.com/alex-hoagland/HAD5744_2022F" TargetMode="External"/><Relationship Id="rId4" Type="http://schemas.openxmlformats.org/officeDocument/2006/relationships/hyperlink" Target="https://rstudio.com/"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hyperlink" Target="https://jacobjameson.github.io/Intro%20R.html"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s://www.tylervigen.com/spurious-correlations" TargetMode="External"/><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4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4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hyperlink" Target="https://evalf22.classes.andrewheiss.com/example/dags.html" TargetMode="External"/><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4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8.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6.xml.rels><?xml version="1.0" encoding="UTF-8" standalone="yes"?>
<Relationships xmlns="http://schemas.openxmlformats.org/package/2006/relationships"><Relationship Id="rId3" Type="http://schemas.openxmlformats.org/officeDocument/2006/relationships/hyperlink" Target="https://www.calendly.com/Hoagland-office-hours/"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hyperlink" Target="https://projects.fivethirtyeight.com/p-hacking/" TargetMode="External"/><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209800"/>
            <a:ext cx="11353800" cy="1894362"/>
          </a:xfrm>
        </p:spPr>
        <p:txBody>
          <a:bodyPr>
            <a:normAutofit fontScale="90000"/>
          </a:bodyPr>
          <a:lstStyle/>
          <a:p>
            <a:r>
              <a:rPr lang="en-US" dirty="0"/>
              <a:t>Quantitative Methods in HSR I </a:t>
            </a:r>
          </a:p>
        </p:txBody>
      </p:sp>
      <p:sp>
        <p:nvSpPr>
          <p:cNvPr id="3" name="Subtitle 2"/>
          <p:cNvSpPr>
            <a:spLocks noGrp="1"/>
          </p:cNvSpPr>
          <p:nvPr>
            <p:ph type="subTitle" idx="1"/>
          </p:nvPr>
        </p:nvSpPr>
        <p:spPr>
          <a:xfrm>
            <a:off x="762000" y="4191000"/>
            <a:ext cx="10591800" cy="1981200"/>
          </a:xfrm>
        </p:spPr>
        <p:txBody>
          <a:bodyPr>
            <a:noAutofit/>
          </a:bodyPr>
          <a:lstStyle/>
          <a:p>
            <a:pPr>
              <a:spcBef>
                <a:spcPts val="0"/>
              </a:spcBef>
              <a:spcAft>
                <a:spcPts val="0"/>
              </a:spcAft>
            </a:pPr>
            <a:r>
              <a:rPr lang="en-US" dirty="0"/>
              <a:t>Lecture 1: </a:t>
            </a:r>
            <a:r>
              <a:rPr lang="en-US" b="1" dirty="0"/>
              <a:t>Understanding the Determinants of Health Outcomes:</a:t>
            </a:r>
          </a:p>
          <a:p>
            <a:pPr>
              <a:spcBef>
                <a:spcPts val="0"/>
              </a:spcBef>
              <a:spcAft>
                <a:spcPts val="0"/>
              </a:spcAft>
            </a:pPr>
            <a:r>
              <a:rPr lang="en-US" b="1" dirty="0"/>
              <a:t>		DAGs and Potential Outcomes </a:t>
            </a:r>
            <a:endParaRPr lang="en-US" dirty="0"/>
          </a:p>
          <a:p>
            <a:r>
              <a:rPr lang="en-US" dirty="0"/>
              <a:t>September 8, 2025</a:t>
            </a:r>
          </a:p>
          <a:p>
            <a:endParaRPr lang="en-US" dirty="0"/>
          </a:p>
          <a:p>
            <a:r>
              <a:rPr lang="en-US" dirty="0"/>
              <a:t>HAD5744 </a:t>
            </a:r>
            <a:r>
              <a:rPr lang="en-US" dirty="0">
                <a:sym typeface="Symbol" panose="05050102010706020507" pitchFamily="18" charset="2"/>
              </a:rPr>
              <a:t> </a:t>
            </a:r>
            <a:r>
              <a:rPr lang="en-US" dirty="0"/>
              <a:t>Alex Hoagland, Ph.D.</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2C22CE-DA7B-FCDC-95B9-CA557AAA4D4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FE30900-102F-847F-883F-B464607C284F}"/>
              </a:ext>
            </a:extLst>
          </p:cNvPr>
          <p:cNvSpPr>
            <a:spLocks noGrp="1"/>
          </p:cNvSpPr>
          <p:nvPr>
            <p:ph type="title"/>
          </p:nvPr>
        </p:nvSpPr>
        <p:spPr>
          <a:xfrm>
            <a:off x="2470404" y="337710"/>
            <a:ext cx="7269480" cy="1325562"/>
          </a:xfrm>
        </p:spPr>
        <p:txBody>
          <a:bodyPr/>
          <a:lstStyle/>
          <a:p>
            <a:r>
              <a:rPr lang="en-US" dirty="0"/>
              <a:t> </a:t>
            </a:r>
          </a:p>
        </p:txBody>
      </p:sp>
      <p:sp>
        <p:nvSpPr>
          <p:cNvPr id="4" name="Content Placeholder 3">
            <a:extLst>
              <a:ext uri="{FF2B5EF4-FFF2-40B4-BE49-F238E27FC236}">
                <a16:creationId xmlns:a16="http://schemas.microsoft.com/office/drawing/2014/main" id="{565DB682-5123-8B8F-3A01-5C5DD9934A9F}"/>
              </a:ext>
            </a:extLst>
          </p:cNvPr>
          <p:cNvSpPr>
            <a:spLocks noGrp="1"/>
          </p:cNvSpPr>
          <p:nvPr>
            <p:ph idx="1"/>
          </p:nvPr>
        </p:nvSpPr>
        <p:spPr>
          <a:xfrm>
            <a:off x="228600" y="1219200"/>
            <a:ext cx="10668000" cy="4960939"/>
          </a:xfrm>
        </p:spPr>
        <p:txBody>
          <a:bodyPr>
            <a:noAutofit/>
          </a:bodyPr>
          <a:lstStyle/>
          <a:p>
            <a:pPr marL="0" indent="0">
              <a:buNone/>
            </a:pPr>
            <a:r>
              <a:rPr lang="en-US" sz="2800" dirty="0">
                <a:cs typeface="Times New Roman" panose="02020603050405020304" pitchFamily="18" charset="0"/>
              </a:rPr>
              <a:t>Course policy on generative AI: use it carefully, take responsibility for your work (and learning), and do not plagiarize</a:t>
            </a:r>
          </a:p>
          <a:p>
            <a:pPr marL="0" indent="0">
              <a:buNone/>
            </a:pPr>
            <a:r>
              <a:rPr lang="en-US" sz="2800" dirty="0">
                <a:cs typeface="Times New Roman" panose="02020603050405020304" pitchFamily="18" charset="0"/>
              </a:rPr>
              <a:t>Generative AI has </a:t>
            </a:r>
            <a:r>
              <a:rPr lang="en-US" sz="2800" b="1" dirty="0">
                <a:cs typeface="Times New Roman" panose="02020603050405020304" pitchFamily="18" charset="0"/>
              </a:rPr>
              <a:t>strengths </a:t>
            </a:r>
            <a:r>
              <a:rPr lang="en-US" sz="2800" dirty="0">
                <a:cs typeface="Times New Roman" panose="02020603050405020304" pitchFamily="18" charset="0"/>
              </a:rPr>
              <a:t>and </a:t>
            </a:r>
            <a:r>
              <a:rPr lang="en-US" sz="2800" b="1" dirty="0">
                <a:cs typeface="Times New Roman" panose="02020603050405020304" pitchFamily="18" charset="0"/>
              </a:rPr>
              <a:t>weaknesses</a:t>
            </a:r>
            <a:r>
              <a:rPr lang="en-US" sz="2800" dirty="0">
                <a:cs typeface="Times New Roman" panose="02020603050405020304" pitchFamily="18" charset="0"/>
              </a:rPr>
              <a:t> in quant research</a:t>
            </a:r>
          </a:p>
          <a:p>
            <a:pPr marL="0" indent="0">
              <a:buNone/>
            </a:pPr>
            <a:endParaRPr lang="en-US" sz="2800" dirty="0">
              <a:cs typeface="Times New Roman" panose="02020603050405020304" pitchFamily="18" charset="0"/>
            </a:endParaRPr>
          </a:p>
        </p:txBody>
      </p:sp>
      <p:sp>
        <p:nvSpPr>
          <p:cNvPr id="5" name="Title 1">
            <a:extLst>
              <a:ext uri="{FF2B5EF4-FFF2-40B4-BE49-F238E27FC236}">
                <a16:creationId xmlns:a16="http://schemas.microsoft.com/office/drawing/2014/main" id="{59CED9AE-9FD1-F24B-AAA4-A145C86ED1FF}"/>
              </a:ext>
            </a:extLst>
          </p:cNvPr>
          <p:cNvSpPr txBox="1">
            <a:spLocks/>
          </p:cNvSpPr>
          <p:nvPr/>
        </p:nvSpPr>
        <p:spPr>
          <a:xfrm>
            <a:off x="222389" y="365760"/>
            <a:ext cx="10732123"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What about Chat-GPT? </a:t>
            </a:r>
          </a:p>
        </p:txBody>
      </p:sp>
      <p:sp>
        <p:nvSpPr>
          <p:cNvPr id="7" name="Rectangle 1">
            <a:extLst>
              <a:ext uri="{FF2B5EF4-FFF2-40B4-BE49-F238E27FC236}">
                <a16:creationId xmlns:a16="http://schemas.microsoft.com/office/drawing/2014/main" id="{F21EE1B4-A701-CEC3-3517-9D157C9A1CAA}"/>
              </a:ext>
            </a:extLst>
          </p:cNvPr>
          <p:cNvSpPr>
            <a:spLocks noChangeArrowheads="1"/>
          </p:cNvSpPr>
          <p:nvPr/>
        </p:nvSpPr>
        <p:spPr bwMode="auto">
          <a:xfrm>
            <a:off x="222389" y="2840019"/>
            <a:ext cx="10846931" cy="3416320"/>
          </a:xfrm>
          <a:prstGeom prst="rect">
            <a:avLst/>
          </a:prstGeom>
          <a:solidFill>
            <a:schemeClr val="accent3"/>
          </a:solidFill>
          <a:ln>
            <a:solidFill>
              <a:schemeClr val="accent3">
                <a:lumMod val="50000"/>
              </a:schemeClr>
            </a:solid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dirty="0">
                <a:solidFill>
                  <a:schemeClr val="bg1"/>
                </a:solidFill>
                <a:latin typeface="Aptos" panose="020B0004020202020204" pitchFamily="34" charset="0"/>
              </a:rPr>
              <a:t>Q: Why are confidence intervals narrower when sample size increases?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bg1"/>
                </a:solidFill>
                <a:effectLst/>
                <a:latin typeface="Aptos" panose="020B0004020202020204" pitchFamily="34" charset="0"/>
              </a:rPr>
              <a:t>A: Confidence intervals become narrower as the sample size increases because larger sample sizes reduce the </a:t>
            </a:r>
            <a:r>
              <a:rPr kumimoji="0" lang="en-US" altLang="en-US" sz="1200" b="1" i="0" u="none" strike="noStrike" cap="none" normalizeH="0" baseline="0" dirty="0">
                <a:ln>
                  <a:noFill/>
                </a:ln>
                <a:solidFill>
                  <a:schemeClr val="bg1"/>
                </a:solidFill>
                <a:effectLst/>
                <a:latin typeface="Aptos" panose="020B0004020202020204" pitchFamily="34" charset="0"/>
              </a:rPr>
              <a:t>standard error</a:t>
            </a:r>
            <a:r>
              <a:rPr kumimoji="0" lang="en-US" altLang="en-US" sz="1200" b="0" i="0" u="none" strike="noStrike" cap="none" normalizeH="0" baseline="0" dirty="0">
                <a:ln>
                  <a:noFill/>
                </a:ln>
                <a:solidFill>
                  <a:schemeClr val="bg1"/>
                </a:solidFill>
                <a:effectLst/>
                <a:latin typeface="Aptos" panose="020B0004020202020204" pitchFamily="34" charset="0"/>
              </a:rPr>
              <a:t> of the estimated parameter, which directly affects the width of the confidence interval.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1" i="0" u="none" strike="noStrike" cap="none" normalizeH="0" baseline="0" dirty="0">
              <a:ln>
                <a:noFill/>
              </a:ln>
              <a:solidFill>
                <a:schemeClr val="bg1"/>
              </a:solidFill>
              <a:effectLst/>
              <a:latin typeface="Aptos" panose="020B00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bg1"/>
                </a:solidFill>
                <a:effectLst/>
                <a:latin typeface="Aptos" panose="020B0004020202020204" pitchFamily="34" charset="0"/>
              </a:rPr>
              <a:t>Standard Error Decreases with Larger Samples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bg1"/>
                </a:solidFill>
                <a:effectLst/>
                <a:latin typeface="Aptos" panose="020B0004020202020204" pitchFamily="34" charset="0"/>
              </a:rPr>
              <a:t>The </a:t>
            </a:r>
            <a:r>
              <a:rPr kumimoji="0" lang="en-US" altLang="en-US" sz="1200" b="1" i="0" u="none" strike="noStrike" cap="none" normalizeH="0" baseline="0" dirty="0">
                <a:ln>
                  <a:noFill/>
                </a:ln>
                <a:solidFill>
                  <a:schemeClr val="bg1"/>
                </a:solidFill>
                <a:effectLst/>
                <a:latin typeface="Aptos" panose="020B0004020202020204" pitchFamily="34" charset="0"/>
              </a:rPr>
              <a:t>standard error (SE)</a:t>
            </a:r>
            <a:r>
              <a:rPr kumimoji="0" lang="en-US" altLang="en-US" sz="1200" b="0" i="0" u="none" strike="noStrike" cap="none" normalizeH="0" baseline="0" dirty="0">
                <a:ln>
                  <a:noFill/>
                </a:ln>
                <a:solidFill>
                  <a:schemeClr val="bg1"/>
                </a:solidFill>
                <a:effectLst/>
                <a:latin typeface="Aptos" panose="020B0004020202020204" pitchFamily="34" charset="0"/>
              </a:rPr>
              <a:t> measures the variability or uncertainty in the estimate of a parameter (e.g., the mean or regression coefficient). For a sample mean, the formula for the standard error is: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bg1"/>
                </a:solidFill>
                <a:effectLst/>
                <a:latin typeface="Aptos" panose="020B0004020202020204" pitchFamily="34" charset="0"/>
              </a:rPr>
              <a:t>SE=</a:t>
            </a:r>
            <a:r>
              <a:rPr kumimoji="0" lang="en-US" altLang="en-US" sz="1200" b="0" i="0" u="none" strike="noStrike" cap="none" normalizeH="0" baseline="0" dirty="0" err="1">
                <a:ln>
                  <a:noFill/>
                </a:ln>
                <a:solidFill>
                  <a:schemeClr val="bg1"/>
                </a:solidFill>
                <a:effectLst/>
                <a:latin typeface="Aptos" panose="020B0004020202020204" pitchFamily="34" charset="0"/>
              </a:rPr>
              <a:t>σnSE</a:t>
            </a:r>
            <a:r>
              <a:rPr kumimoji="0" lang="en-US" altLang="en-US" sz="1200" b="0" i="0" u="none" strike="noStrike" cap="none" normalizeH="0" baseline="0" dirty="0">
                <a:ln>
                  <a:noFill/>
                </a:ln>
                <a:solidFill>
                  <a:schemeClr val="bg1"/>
                </a:solidFill>
                <a:effectLst/>
                <a:latin typeface="Aptos" panose="020B0004020202020204" pitchFamily="34" charset="0"/>
              </a:rPr>
              <a:t> = \frac{\sigma}{\sqrt{n}}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bg1"/>
                </a:solidFill>
                <a:effectLst/>
                <a:latin typeface="Aptos" panose="020B0004020202020204" pitchFamily="34" charset="0"/>
              </a:rPr>
              <a:t>Where: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a:ln>
                  <a:noFill/>
                </a:ln>
                <a:solidFill>
                  <a:schemeClr val="bg1"/>
                </a:solidFill>
                <a:effectLst/>
                <a:latin typeface="Aptos" panose="020B0004020202020204" pitchFamily="34" charset="0"/>
              </a:rPr>
              <a:t>σ\sigma is the population standard deviation (assumed constant), </a:t>
            </a:r>
          </a:p>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sz="1200" dirty="0">
                <a:solidFill>
                  <a:schemeClr val="bg1"/>
                </a:solidFill>
                <a:latin typeface="Aptos" panose="020B0004020202020204" pitchFamily="34" charset="0"/>
              </a:rPr>
              <a:t>\sqrt{</a:t>
            </a:r>
            <a:r>
              <a:rPr kumimoji="0" lang="en-US" altLang="en-US" sz="1200" b="0" i="0" u="none" strike="noStrike" cap="none" normalizeH="0" baseline="0" dirty="0">
                <a:ln>
                  <a:noFill/>
                </a:ln>
                <a:solidFill>
                  <a:schemeClr val="bg1"/>
                </a:solidFill>
                <a:effectLst/>
                <a:latin typeface="Aptos" panose="020B0004020202020204" pitchFamily="34" charset="0"/>
              </a:rPr>
              <a:t>n} is the sample size.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bg1"/>
                </a:solidFill>
                <a:effectLst/>
                <a:latin typeface="Aptos" panose="020B0004020202020204" pitchFamily="34" charset="0"/>
              </a:rPr>
              <a:t>As the sample size n increases, the denominator \sqrt{n} becomes larger, causing the standard error to decrease. A smaller standard error means that the estimate is more precise.</a:t>
            </a:r>
            <a:endParaRPr kumimoji="0" lang="en-US" altLang="en-US" sz="1200" b="1" i="0" u="none" strike="noStrike" cap="none" normalizeH="0" baseline="0" dirty="0">
              <a:ln>
                <a:noFill/>
              </a:ln>
              <a:solidFill>
                <a:schemeClr val="bg1"/>
              </a:solidFill>
              <a:effectLst/>
              <a:latin typeface="Aptos" panose="020B00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1" i="0" u="none" strike="noStrike" cap="none" normalizeH="0" baseline="0" dirty="0">
              <a:ln>
                <a:noFill/>
              </a:ln>
              <a:solidFill>
                <a:schemeClr val="bg1"/>
              </a:solidFill>
              <a:effectLst/>
              <a:latin typeface="Aptos" panose="020B00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bg1"/>
                </a:solidFill>
                <a:effectLst/>
                <a:latin typeface="Aptos" panose="020B0004020202020204" pitchFamily="34" charset="0"/>
              </a:rPr>
              <a:t>Intuition: More Data Reduces Uncertainty</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bg1"/>
                </a:solidFill>
                <a:effectLst/>
                <a:latin typeface="Aptos" panose="020B0004020202020204" pitchFamily="34" charset="0"/>
              </a:rPr>
              <a:t>Larger sample sizes provide more information about the population, reducing uncertainty about the parameter being estimated. This greater precision is reflected in narrower confidence intervals.</a:t>
            </a:r>
            <a:endParaRPr kumimoji="0" lang="en-US" altLang="en-US" sz="1200" b="1" i="0" u="none" strike="noStrike" cap="none" normalizeH="0" baseline="0" dirty="0">
              <a:ln>
                <a:noFill/>
              </a:ln>
              <a:solidFill>
                <a:schemeClr val="bg1"/>
              </a:solidFill>
              <a:effectLst/>
              <a:latin typeface="Aptos" panose="020B00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0" i="0" u="none" strike="noStrike" cap="none" normalizeH="0" baseline="0" dirty="0">
              <a:ln>
                <a:noFill/>
              </a:ln>
              <a:solidFill>
                <a:schemeClr val="bg1"/>
              </a:solidFill>
              <a:effectLst/>
              <a:latin typeface="Aptos" panose="020B0004020202020204" pitchFamily="34" charset="0"/>
            </a:endParaRPr>
          </a:p>
        </p:txBody>
      </p:sp>
    </p:spTree>
    <p:extLst>
      <p:ext uri="{BB962C8B-B14F-4D97-AF65-F5344CB8AC3E}">
        <p14:creationId xmlns:p14="http://schemas.microsoft.com/office/powerpoint/2010/main" val="10786353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1F4DBC-7AFA-AE70-CB25-E7507B6041AA}"/>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DFE5E67A-F4BF-837C-A030-DF562EF9A8AC}"/>
              </a:ext>
            </a:extLst>
          </p:cNvPr>
          <p:cNvSpPr txBox="1">
            <a:spLocks/>
          </p:cNvSpPr>
          <p:nvPr/>
        </p:nvSpPr>
        <p:spPr>
          <a:xfrm>
            <a:off x="353187" y="365760"/>
            <a:ext cx="10601325"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Assignment Presentations</a:t>
            </a:r>
          </a:p>
        </p:txBody>
      </p:sp>
      <p:sp>
        <p:nvSpPr>
          <p:cNvPr id="6" name="Title 5">
            <a:extLst>
              <a:ext uri="{FF2B5EF4-FFF2-40B4-BE49-F238E27FC236}">
                <a16:creationId xmlns:a16="http://schemas.microsoft.com/office/drawing/2014/main" id="{404F7581-AC69-F053-A256-A2FD01591155}"/>
              </a:ext>
            </a:extLst>
          </p:cNvPr>
          <p:cNvSpPr>
            <a:spLocks noGrp="1"/>
          </p:cNvSpPr>
          <p:nvPr>
            <p:ph type="title"/>
          </p:nvPr>
        </p:nvSpPr>
        <p:spPr/>
        <p:txBody>
          <a:bodyPr/>
          <a:lstStyle/>
          <a:p>
            <a:r>
              <a:rPr lang="en-US" dirty="0"/>
              <a:t> </a:t>
            </a:r>
          </a:p>
        </p:txBody>
      </p:sp>
      <p:sp>
        <p:nvSpPr>
          <p:cNvPr id="3" name="Content Placeholder 2">
            <a:extLst>
              <a:ext uri="{FF2B5EF4-FFF2-40B4-BE49-F238E27FC236}">
                <a16:creationId xmlns:a16="http://schemas.microsoft.com/office/drawing/2014/main" id="{89304EEC-E3FA-BE66-35CF-4F9D278163CD}"/>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40386499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BD568-A3DE-4D27-9652-A8CF021A9E7A}"/>
              </a:ext>
            </a:extLst>
          </p:cNvPr>
          <p:cNvSpPr>
            <a:spLocks noGrp="1"/>
          </p:cNvSpPr>
          <p:nvPr>
            <p:ph type="title"/>
          </p:nvPr>
        </p:nvSpPr>
        <p:spPr>
          <a:xfrm>
            <a:off x="2470404" y="337710"/>
            <a:ext cx="7269480" cy="1325562"/>
          </a:xfrm>
        </p:spPr>
        <p:txBody>
          <a:bodyPr/>
          <a:lstStyle/>
          <a:p>
            <a:r>
              <a:rPr lang="en-US" dirty="0"/>
              <a:t> </a:t>
            </a:r>
          </a:p>
        </p:txBody>
      </p:sp>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381000" y="1219200"/>
            <a:ext cx="10668000" cy="5486401"/>
          </a:xfrm>
        </p:spPr>
        <p:txBody>
          <a:bodyPr>
            <a:noAutofit/>
          </a:bodyPr>
          <a:lstStyle/>
          <a:p>
            <a:pPr marL="0" indent="0" algn="just">
              <a:spcBef>
                <a:spcPts val="0"/>
              </a:spcBef>
              <a:spcAft>
                <a:spcPts val="0"/>
              </a:spcAft>
              <a:buNone/>
            </a:pPr>
            <a:r>
              <a:rPr lang="en-US" sz="2400" b="1"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rPr>
              <a:t>Evaluation</a:t>
            </a:r>
            <a:r>
              <a:rPr lang="en-US" sz="2400" b="1" spc="-25" dirty="0">
                <a:solidFill>
                  <a:srgbClr val="0070C0"/>
                </a:solidFill>
                <a:latin typeface="Times New Roman" panose="02020603050405020304" pitchFamily="18" charset="0"/>
                <a:ea typeface="Calibri" panose="020F0502020204030204" pitchFamily="34" charset="0"/>
                <a:cs typeface="Times New Roman" panose="02020603050405020304" pitchFamily="18" charset="0"/>
              </a:rPr>
              <a:t> </a:t>
            </a:r>
            <a:r>
              <a:rPr lang="en-US" sz="2400" b="1"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rPr>
              <a:t>Criteria (60% of total grade): Your choice of:</a:t>
            </a:r>
            <a:endParaRPr lang="en-US" sz="2400"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marR="222250" indent="-342900" algn="just">
              <a:spcBef>
                <a:spcPts val="45"/>
              </a:spcBef>
              <a:spcAft>
                <a:spcPts val="0"/>
              </a:spcAft>
              <a:buFont typeface="Symbol" panose="05050102010706020507" pitchFamily="18" charset="2"/>
              <a:buChar char=""/>
            </a:pPr>
            <a:r>
              <a:rPr lang="en-US" sz="2400" u="sng" dirty="0">
                <a:ea typeface="Calibri" panose="020F0502020204030204" pitchFamily="34" charset="0"/>
                <a:cs typeface="Times New Roman" panose="02020603050405020304" pitchFamily="18" charset="0"/>
              </a:rPr>
              <a:t>2 Referee Reports</a:t>
            </a:r>
            <a:r>
              <a:rPr lang="en-US" sz="2400" dirty="0">
                <a:ea typeface="Calibri" panose="020F0502020204030204" pitchFamily="34" charset="0"/>
                <a:cs typeface="Times New Roman" panose="02020603050405020304" pitchFamily="18" charset="0"/>
              </a:rPr>
              <a:t> (30% each)</a:t>
            </a:r>
            <a:r>
              <a:rPr lang="en-US" sz="2400" u="sng" dirty="0">
                <a:ea typeface="Calibri" panose="020F0502020204030204" pitchFamily="34" charset="0"/>
                <a:cs typeface="Times New Roman" panose="02020603050405020304" pitchFamily="18" charset="0"/>
              </a:rPr>
              <a:t> </a:t>
            </a:r>
            <a:endParaRPr lang="en-US" sz="2400" u="sng"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marR="222250" indent="-342900" algn="just">
              <a:spcBef>
                <a:spcPts val="45"/>
              </a:spcBef>
              <a:spcAft>
                <a:spcPts val="0"/>
              </a:spcAft>
              <a:buFont typeface="Symbol" panose="05050102010706020507" pitchFamily="18" charset="2"/>
              <a:buChar char=""/>
            </a:pPr>
            <a:r>
              <a:rPr lang="en-US" sz="2400" u="sng" dirty="0">
                <a:effectLst/>
                <a:latin typeface="Times New Roman" panose="02020603050405020304" pitchFamily="18" charset="0"/>
                <a:ea typeface="Calibri" panose="020F0502020204030204" pitchFamily="34" charset="0"/>
                <a:cs typeface="Times New Roman" panose="02020603050405020304" pitchFamily="18" charset="0"/>
              </a:rPr>
              <a:t>Major Paper</a:t>
            </a:r>
            <a:r>
              <a:rPr lang="en-US" sz="2400" dirty="0">
                <a:ea typeface="Calibri" panose="020F0502020204030204" pitchFamily="34" charset="0"/>
                <a:cs typeface="Times New Roman" panose="02020603050405020304" pitchFamily="18" charset="0"/>
              </a:rPr>
              <a:t> (</a:t>
            </a:r>
            <a:r>
              <a:rPr lang="en-US" sz="2400" i="1" dirty="0">
                <a:ea typeface="Calibri" panose="020F0502020204030204" pitchFamily="34" charset="0"/>
                <a:cs typeface="Times New Roman" panose="02020603050405020304" pitchFamily="18" charset="0"/>
              </a:rPr>
              <a:t>must choose this if you are in the PhD program)</a:t>
            </a:r>
          </a:p>
          <a:p>
            <a:pPr marL="0" marR="222250" indent="0" algn="just">
              <a:spcBef>
                <a:spcPts val="45"/>
              </a:spcBef>
              <a:spcAft>
                <a:spcPts val="0"/>
              </a:spcAft>
              <a:buNone/>
            </a:pPr>
            <a:endParaRPr lang="en-US" sz="2400" i="1" dirty="0">
              <a:ea typeface="Calibri" panose="020F0502020204030204" pitchFamily="34" charset="0"/>
              <a:cs typeface="Times New Roman" panose="02020603050405020304" pitchFamily="18" charset="0"/>
            </a:endParaRPr>
          </a:p>
          <a:p>
            <a:pPr marL="0" marR="222250" indent="0" algn="just">
              <a:spcBef>
                <a:spcPts val="45"/>
              </a:spcBef>
              <a:spcAft>
                <a:spcPts val="0"/>
              </a:spcAft>
              <a:buNone/>
            </a:pPr>
            <a:endParaRPr lang="en-US" sz="2400" dirty="0">
              <a:latin typeface="Times New Roman" panose="02020603050405020304" pitchFamily="18" charset="0"/>
              <a:ea typeface="Calibri" panose="020F0502020204030204" pitchFamily="34" charset="0"/>
              <a:cs typeface="Times New Roman" panose="02020603050405020304" pitchFamily="18" charset="0"/>
            </a:endParaRPr>
          </a:p>
        </p:txBody>
      </p:sp>
      <p:sp>
        <p:nvSpPr>
          <p:cNvPr id="5" name="Title 1">
            <a:extLst>
              <a:ext uri="{FF2B5EF4-FFF2-40B4-BE49-F238E27FC236}">
                <a16:creationId xmlns:a16="http://schemas.microsoft.com/office/drawing/2014/main" id="{AB9CABD2-957B-4662-975E-DA68FC464FE1}"/>
              </a:ext>
            </a:extLst>
          </p:cNvPr>
          <p:cNvSpPr txBox="1">
            <a:spLocks/>
          </p:cNvSpPr>
          <p:nvPr/>
        </p:nvSpPr>
        <p:spPr>
          <a:xfrm>
            <a:off x="389504" y="365760"/>
            <a:ext cx="10565008"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Introduction &amp; Syllabus</a:t>
            </a:r>
          </a:p>
        </p:txBody>
      </p:sp>
    </p:spTree>
    <p:extLst>
      <p:ext uri="{BB962C8B-B14F-4D97-AF65-F5344CB8AC3E}">
        <p14:creationId xmlns:p14="http://schemas.microsoft.com/office/powerpoint/2010/main" val="12921928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BD568-A3DE-4D27-9652-A8CF021A9E7A}"/>
              </a:ext>
            </a:extLst>
          </p:cNvPr>
          <p:cNvSpPr>
            <a:spLocks noGrp="1"/>
          </p:cNvSpPr>
          <p:nvPr>
            <p:ph type="title"/>
          </p:nvPr>
        </p:nvSpPr>
        <p:spPr>
          <a:xfrm>
            <a:off x="2470404" y="337710"/>
            <a:ext cx="7269480" cy="1325562"/>
          </a:xfrm>
        </p:spPr>
        <p:txBody>
          <a:bodyPr/>
          <a:lstStyle/>
          <a:p>
            <a:r>
              <a:rPr lang="en-US" dirty="0"/>
              <a:t> </a:t>
            </a:r>
          </a:p>
        </p:txBody>
      </p:sp>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381000" y="1219200"/>
            <a:ext cx="10668000" cy="5486401"/>
          </a:xfrm>
        </p:spPr>
        <p:txBody>
          <a:bodyPr>
            <a:noAutofit/>
          </a:bodyPr>
          <a:lstStyle/>
          <a:p>
            <a:pPr marL="0" indent="0" algn="just">
              <a:spcBef>
                <a:spcPts val="0"/>
              </a:spcBef>
              <a:spcAft>
                <a:spcPts val="0"/>
              </a:spcAft>
              <a:buNone/>
            </a:pPr>
            <a:r>
              <a:rPr lang="en-US" sz="2400" b="1"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rPr>
              <a:t>Evaluation</a:t>
            </a:r>
            <a:r>
              <a:rPr lang="en-US" sz="2400" b="1" spc="-25" dirty="0">
                <a:solidFill>
                  <a:srgbClr val="0070C0"/>
                </a:solidFill>
                <a:latin typeface="Times New Roman" panose="02020603050405020304" pitchFamily="18" charset="0"/>
                <a:ea typeface="Calibri" panose="020F0502020204030204" pitchFamily="34" charset="0"/>
                <a:cs typeface="Times New Roman" panose="02020603050405020304" pitchFamily="18" charset="0"/>
              </a:rPr>
              <a:t> </a:t>
            </a:r>
            <a:r>
              <a:rPr lang="en-US" sz="2400" b="1"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rPr>
              <a:t>Criteria (60% of total grade): Your choice of:</a:t>
            </a:r>
            <a:endParaRPr lang="en-US" sz="2400"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marR="222250" indent="-342900" algn="just">
              <a:spcBef>
                <a:spcPts val="45"/>
              </a:spcBef>
              <a:spcAft>
                <a:spcPts val="0"/>
              </a:spcAft>
              <a:buFont typeface="Symbol" panose="05050102010706020507" pitchFamily="18" charset="2"/>
              <a:buChar char=""/>
            </a:pPr>
            <a:r>
              <a:rPr lang="en-US" sz="2400" u="sng" dirty="0">
                <a:ea typeface="Calibri" panose="020F0502020204030204" pitchFamily="34" charset="0"/>
                <a:cs typeface="Times New Roman" panose="02020603050405020304" pitchFamily="18" charset="0"/>
              </a:rPr>
              <a:t>2 Referee Reports</a:t>
            </a:r>
            <a:r>
              <a:rPr lang="en-US" sz="2400" dirty="0">
                <a:ea typeface="Calibri" panose="020F0502020204030204" pitchFamily="34" charset="0"/>
                <a:cs typeface="Times New Roman" panose="02020603050405020304" pitchFamily="18" charset="0"/>
              </a:rPr>
              <a:t> (30% each)</a:t>
            </a:r>
            <a:r>
              <a:rPr lang="en-US" sz="2400" u="sng" dirty="0">
                <a:ea typeface="Calibri" panose="020F0502020204030204" pitchFamily="34" charset="0"/>
                <a:cs typeface="Times New Roman" panose="02020603050405020304" pitchFamily="18" charset="0"/>
              </a:rPr>
              <a:t> </a:t>
            </a:r>
            <a:endParaRPr lang="en-US" sz="2400" u="sng"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marR="222250" indent="-342900" algn="just">
              <a:spcBef>
                <a:spcPts val="45"/>
              </a:spcBef>
              <a:spcAft>
                <a:spcPts val="0"/>
              </a:spcAft>
              <a:buFont typeface="Symbol" panose="05050102010706020507" pitchFamily="18" charset="2"/>
              <a:buChar char=""/>
            </a:pPr>
            <a:r>
              <a:rPr lang="en-US" sz="2400" u="sng" dirty="0">
                <a:effectLst/>
                <a:latin typeface="Times New Roman" panose="02020603050405020304" pitchFamily="18" charset="0"/>
                <a:ea typeface="Calibri" panose="020F0502020204030204" pitchFamily="34" charset="0"/>
                <a:cs typeface="Times New Roman" panose="02020603050405020304" pitchFamily="18" charset="0"/>
              </a:rPr>
              <a:t>Major Paper</a:t>
            </a:r>
            <a:r>
              <a:rPr lang="en-US" sz="2400" dirty="0">
                <a:ea typeface="Calibri" panose="020F0502020204030204" pitchFamily="34" charset="0"/>
                <a:cs typeface="Times New Roman" panose="02020603050405020304" pitchFamily="18" charset="0"/>
              </a:rPr>
              <a:t> (</a:t>
            </a:r>
            <a:r>
              <a:rPr lang="en-US" sz="2400" i="1" dirty="0">
                <a:ea typeface="Calibri" panose="020F0502020204030204" pitchFamily="34" charset="0"/>
                <a:cs typeface="Times New Roman" panose="02020603050405020304" pitchFamily="18" charset="0"/>
              </a:rPr>
              <a:t>must choose this if you are in the PhD program)</a:t>
            </a:r>
          </a:p>
          <a:p>
            <a:pPr marL="0" marR="222250" indent="0" algn="just">
              <a:spcBef>
                <a:spcPts val="45"/>
              </a:spcBef>
              <a:spcAft>
                <a:spcPts val="0"/>
              </a:spcAft>
              <a:buNone/>
            </a:pPr>
            <a:endParaRPr lang="en-US" sz="2400" i="1" dirty="0">
              <a:ea typeface="Calibri" panose="020F0502020204030204" pitchFamily="34" charset="0"/>
              <a:cs typeface="Times New Roman" panose="02020603050405020304" pitchFamily="18" charset="0"/>
            </a:endParaRPr>
          </a:p>
          <a:p>
            <a:pPr marL="0" marR="222250" indent="0" algn="just">
              <a:spcBef>
                <a:spcPts val="45"/>
              </a:spcBef>
              <a:spcAft>
                <a:spcPts val="0"/>
              </a:spcAft>
              <a:buNone/>
            </a:pPr>
            <a:r>
              <a:rPr lang="en-US" sz="2400" b="1" i="1"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rPr>
              <a:t>Referee Reports:</a:t>
            </a:r>
            <a:endParaRPr lang="en-US" sz="2400" i="1" dirty="0">
              <a:effectLst/>
              <a:latin typeface="Times New Roman" panose="02020603050405020304" pitchFamily="18" charset="0"/>
              <a:ea typeface="Calibri" panose="020F0502020204030204" pitchFamily="34" charset="0"/>
              <a:cs typeface="Times New Roman" panose="02020603050405020304" pitchFamily="18" charset="0"/>
            </a:endParaRPr>
          </a:p>
          <a:p>
            <a:pPr marR="222250" algn="just">
              <a:spcBef>
                <a:spcPts val="45"/>
              </a:spcBef>
              <a:spcAft>
                <a:spcPts val="0"/>
              </a:spcAft>
            </a:pPr>
            <a:r>
              <a:rPr lang="en-US" sz="2400" dirty="0">
                <a:effectLst/>
                <a:latin typeface="Times New Roman" panose="02020603050405020304" pitchFamily="18" charset="0"/>
                <a:ea typeface="Calibri" panose="020F0502020204030204" pitchFamily="34" charset="0"/>
              </a:rPr>
              <a:t>  Critical evaluation of a recent HSR paper</a:t>
            </a:r>
          </a:p>
          <a:p>
            <a:pPr marR="222250" algn="just">
              <a:spcBef>
                <a:spcPts val="45"/>
              </a:spcBef>
              <a:spcAft>
                <a:spcPts val="0"/>
              </a:spcAft>
            </a:pPr>
            <a:r>
              <a:rPr lang="en-US" sz="2400" dirty="0">
                <a:effectLst/>
                <a:latin typeface="Times New Roman" panose="02020603050405020304" pitchFamily="18" charset="0"/>
                <a:ea typeface="Calibri" panose="020F0502020204030204" pitchFamily="34" charset="0"/>
              </a:rPr>
              <a:t>Evaluating statistical (internal) validity and causal inference techniques</a:t>
            </a:r>
          </a:p>
          <a:p>
            <a:pPr marR="222250" algn="just">
              <a:spcBef>
                <a:spcPts val="45"/>
              </a:spcBef>
              <a:spcAft>
                <a:spcPts val="0"/>
              </a:spcAft>
            </a:pPr>
            <a:r>
              <a:rPr lang="en-US" sz="2400" dirty="0">
                <a:ea typeface="Calibri" panose="020F0502020204030204" pitchFamily="34" charset="0"/>
              </a:rPr>
              <a:t>Provide</a:t>
            </a:r>
            <a:r>
              <a:rPr lang="en-US" sz="2400" dirty="0">
                <a:effectLst/>
                <a:latin typeface="Times New Roman" panose="02020603050405020304" pitchFamily="18" charset="0"/>
                <a:ea typeface="Calibri" panose="020F0502020204030204" pitchFamily="34" charset="0"/>
              </a:rPr>
              <a:t> suggestions for improvement and future work</a:t>
            </a:r>
          </a:p>
          <a:p>
            <a:pPr marR="222250" algn="just">
              <a:spcBef>
                <a:spcPts val="45"/>
              </a:spcBef>
              <a:spcAft>
                <a:spcPts val="0"/>
              </a:spcAft>
            </a:pPr>
            <a:r>
              <a:rPr lang="en-US" sz="2400" dirty="0">
                <a:ea typeface="Calibri" panose="020F0502020204030204" pitchFamily="34" charset="0"/>
              </a:rPr>
              <a:t>Paper options are on GitHub</a:t>
            </a:r>
            <a:r>
              <a:rPr lang="en-US" sz="2400" dirty="0">
                <a:effectLst/>
                <a:latin typeface="Times New Roman" panose="02020603050405020304" pitchFamily="18" charset="0"/>
                <a:ea typeface="Calibri" panose="020F0502020204030204" pitchFamily="34" charset="0"/>
              </a:rPr>
              <a:t> </a:t>
            </a:r>
          </a:p>
          <a:p>
            <a:pPr marR="222250" algn="just">
              <a:spcBef>
                <a:spcPts val="45"/>
              </a:spcBef>
              <a:spcAft>
                <a:spcPts val="0"/>
              </a:spcAft>
            </a:pPr>
            <a:r>
              <a:rPr lang="en-US" sz="2400" b="1" dirty="0">
                <a:ea typeface="Calibri" panose="020F0502020204030204" pitchFamily="34" charset="0"/>
              </a:rPr>
              <a:t>Yo</a:t>
            </a:r>
            <a:r>
              <a:rPr lang="en-US" sz="2400" b="1" dirty="0">
                <a:effectLst/>
                <a:latin typeface="Times New Roman" panose="02020603050405020304" pitchFamily="18" charset="0"/>
                <a:ea typeface="Calibri" panose="020F0502020204030204" pitchFamily="34" charset="0"/>
              </a:rPr>
              <a:t>u must select papers from two different topics.</a:t>
            </a:r>
            <a:endParaRPr lang="en-US" sz="2400" dirty="0">
              <a:effectLst/>
              <a:latin typeface="Times New Roman" panose="02020603050405020304" pitchFamily="18" charset="0"/>
              <a:ea typeface="Calibri" panose="020F0502020204030204" pitchFamily="34" charset="0"/>
            </a:endParaRPr>
          </a:p>
          <a:p>
            <a:pPr marR="222250" algn="just">
              <a:spcBef>
                <a:spcPts val="45"/>
              </a:spcBef>
              <a:spcAft>
                <a:spcPts val="0"/>
              </a:spcAft>
            </a:pPr>
            <a:r>
              <a:rPr lang="en-US" sz="2400" b="1" dirty="0">
                <a:effectLst/>
                <a:latin typeface="Times New Roman" panose="02020603050405020304" pitchFamily="18" charset="0"/>
                <a:ea typeface="Calibri" panose="020F0502020204030204" pitchFamily="34" charset="0"/>
              </a:rPr>
              <a:t>Reports are due one week after the topic has been covered in class. </a:t>
            </a:r>
          </a:p>
          <a:p>
            <a:pPr marL="0" marR="222250" indent="0" algn="just">
              <a:spcBef>
                <a:spcPts val="45"/>
              </a:spcBef>
              <a:spcAft>
                <a:spcPts val="0"/>
              </a:spcAft>
              <a:buNone/>
            </a:pPr>
            <a:endParaRPr lang="en-US" sz="2400" dirty="0">
              <a:latin typeface="Times New Roman" panose="02020603050405020304" pitchFamily="18" charset="0"/>
              <a:ea typeface="Calibri" panose="020F0502020204030204" pitchFamily="34" charset="0"/>
              <a:cs typeface="Times New Roman" panose="02020603050405020304" pitchFamily="18" charset="0"/>
            </a:endParaRPr>
          </a:p>
        </p:txBody>
      </p:sp>
      <p:sp>
        <p:nvSpPr>
          <p:cNvPr id="5" name="Title 1">
            <a:extLst>
              <a:ext uri="{FF2B5EF4-FFF2-40B4-BE49-F238E27FC236}">
                <a16:creationId xmlns:a16="http://schemas.microsoft.com/office/drawing/2014/main" id="{AB9CABD2-957B-4662-975E-DA68FC464FE1}"/>
              </a:ext>
            </a:extLst>
          </p:cNvPr>
          <p:cNvSpPr txBox="1">
            <a:spLocks/>
          </p:cNvSpPr>
          <p:nvPr/>
        </p:nvSpPr>
        <p:spPr>
          <a:xfrm>
            <a:off x="389504" y="365760"/>
            <a:ext cx="10565008"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Introduction &amp; Syllabus</a:t>
            </a:r>
          </a:p>
        </p:txBody>
      </p:sp>
    </p:spTree>
    <p:extLst>
      <p:ext uri="{BB962C8B-B14F-4D97-AF65-F5344CB8AC3E}">
        <p14:creationId xmlns:p14="http://schemas.microsoft.com/office/powerpoint/2010/main" val="27372962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BD568-A3DE-4D27-9652-A8CF021A9E7A}"/>
              </a:ext>
            </a:extLst>
          </p:cNvPr>
          <p:cNvSpPr>
            <a:spLocks noGrp="1"/>
          </p:cNvSpPr>
          <p:nvPr>
            <p:ph type="title"/>
          </p:nvPr>
        </p:nvSpPr>
        <p:spPr>
          <a:xfrm>
            <a:off x="2470404" y="337710"/>
            <a:ext cx="7269480" cy="1325562"/>
          </a:xfrm>
        </p:spPr>
        <p:txBody>
          <a:bodyPr/>
          <a:lstStyle/>
          <a:p>
            <a:r>
              <a:rPr lang="en-US" dirty="0"/>
              <a:t> </a:t>
            </a:r>
          </a:p>
        </p:txBody>
      </p:sp>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381000" y="1219200"/>
            <a:ext cx="10668000" cy="5486401"/>
          </a:xfrm>
        </p:spPr>
        <p:txBody>
          <a:bodyPr>
            <a:noAutofit/>
          </a:bodyPr>
          <a:lstStyle/>
          <a:p>
            <a:pPr marL="0" indent="0" algn="just">
              <a:spcBef>
                <a:spcPts val="0"/>
              </a:spcBef>
              <a:spcAft>
                <a:spcPts val="0"/>
              </a:spcAft>
              <a:buNone/>
            </a:pPr>
            <a:r>
              <a:rPr lang="en-US" sz="2400" b="1"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rPr>
              <a:t>Evaluation</a:t>
            </a:r>
            <a:r>
              <a:rPr lang="en-US" sz="2400" b="1" spc="-25" dirty="0">
                <a:solidFill>
                  <a:srgbClr val="0070C0"/>
                </a:solidFill>
                <a:latin typeface="Times New Roman" panose="02020603050405020304" pitchFamily="18" charset="0"/>
                <a:ea typeface="Calibri" panose="020F0502020204030204" pitchFamily="34" charset="0"/>
                <a:cs typeface="Times New Roman" panose="02020603050405020304" pitchFamily="18" charset="0"/>
              </a:rPr>
              <a:t> </a:t>
            </a:r>
            <a:r>
              <a:rPr lang="en-US" sz="2400" b="1"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rPr>
              <a:t>Criteria (60% of total grade): Your choice of:</a:t>
            </a:r>
            <a:endParaRPr lang="en-US" sz="2400"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marR="222250" indent="-342900" algn="just">
              <a:spcBef>
                <a:spcPts val="45"/>
              </a:spcBef>
              <a:spcAft>
                <a:spcPts val="0"/>
              </a:spcAft>
              <a:buFont typeface="Symbol" panose="05050102010706020507" pitchFamily="18" charset="2"/>
              <a:buChar char=""/>
            </a:pPr>
            <a:r>
              <a:rPr lang="en-US" sz="2400" u="sng" dirty="0">
                <a:ea typeface="Calibri" panose="020F0502020204030204" pitchFamily="34" charset="0"/>
                <a:cs typeface="Times New Roman" panose="02020603050405020304" pitchFamily="18" charset="0"/>
              </a:rPr>
              <a:t>2 Referee Reports</a:t>
            </a:r>
            <a:r>
              <a:rPr lang="en-US" sz="2400" dirty="0">
                <a:ea typeface="Calibri" panose="020F0502020204030204" pitchFamily="34" charset="0"/>
                <a:cs typeface="Times New Roman" panose="02020603050405020304" pitchFamily="18" charset="0"/>
              </a:rPr>
              <a:t> (30% each)</a:t>
            </a:r>
            <a:r>
              <a:rPr lang="en-US" sz="2400" u="sng" dirty="0">
                <a:ea typeface="Calibri" panose="020F0502020204030204" pitchFamily="34" charset="0"/>
                <a:cs typeface="Times New Roman" panose="02020603050405020304" pitchFamily="18" charset="0"/>
              </a:rPr>
              <a:t> </a:t>
            </a:r>
            <a:endParaRPr lang="en-US" sz="2400" u="sng"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marR="222250" indent="-342900" algn="just">
              <a:spcBef>
                <a:spcPts val="45"/>
              </a:spcBef>
              <a:spcAft>
                <a:spcPts val="0"/>
              </a:spcAft>
              <a:buFont typeface="Symbol" panose="05050102010706020507" pitchFamily="18" charset="2"/>
              <a:buChar char=""/>
            </a:pPr>
            <a:r>
              <a:rPr lang="en-US" sz="2400" u="sng" dirty="0">
                <a:effectLst/>
                <a:latin typeface="Times New Roman" panose="02020603050405020304" pitchFamily="18" charset="0"/>
                <a:ea typeface="Calibri" panose="020F0502020204030204" pitchFamily="34" charset="0"/>
                <a:cs typeface="Times New Roman" panose="02020603050405020304" pitchFamily="18" charset="0"/>
              </a:rPr>
              <a:t>Major Paper</a:t>
            </a:r>
            <a:r>
              <a:rPr lang="en-US" sz="2400" dirty="0">
                <a:ea typeface="Calibri" panose="020F0502020204030204" pitchFamily="34" charset="0"/>
                <a:cs typeface="Times New Roman" panose="02020603050405020304" pitchFamily="18" charset="0"/>
              </a:rPr>
              <a:t> (</a:t>
            </a:r>
            <a:r>
              <a:rPr lang="en-US" sz="2400" i="1" dirty="0">
                <a:ea typeface="Calibri" panose="020F0502020204030204" pitchFamily="34" charset="0"/>
                <a:cs typeface="Times New Roman" panose="02020603050405020304" pitchFamily="18" charset="0"/>
              </a:rPr>
              <a:t>must choose this if you are in the PhD program)</a:t>
            </a:r>
          </a:p>
          <a:p>
            <a:pPr marL="0" marR="222250" indent="0" algn="just">
              <a:spcBef>
                <a:spcPts val="45"/>
              </a:spcBef>
              <a:spcAft>
                <a:spcPts val="0"/>
              </a:spcAft>
              <a:buNone/>
            </a:pPr>
            <a:endParaRPr lang="en-US" sz="2400" i="1" dirty="0">
              <a:ea typeface="Calibri" panose="020F0502020204030204" pitchFamily="34" charset="0"/>
              <a:cs typeface="Times New Roman" panose="02020603050405020304" pitchFamily="18" charset="0"/>
            </a:endParaRPr>
          </a:p>
          <a:p>
            <a:pPr marL="0" marR="222250" indent="0" algn="just">
              <a:spcBef>
                <a:spcPts val="45"/>
              </a:spcBef>
              <a:spcAft>
                <a:spcPts val="0"/>
              </a:spcAft>
              <a:buNone/>
            </a:pPr>
            <a:r>
              <a:rPr lang="en-US" sz="2400" b="1" i="1" dirty="0">
                <a:solidFill>
                  <a:srgbClr val="0070C0"/>
                </a:solidFill>
                <a:ea typeface="Calibri" panose="020F0502020204030204" pitchFamily="34" charset="0"/>
                <a:cs typeface="Times New Roman" panose="02020603050405020304" pitchFamily="18" charset="0"/>
              </a:rPr>
              <a:t>Major Paper</a:t>
            </a:r>
            <a:r>
              <a:rPr lang="en-US" sz="2400" b="1" i="1"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rPr>
              <a:t>:</a:t>
            </a:r>
            <a:r>
              <a:rPr lang="en-US" sz="2400" spc="-30" dirty="0">
                <a:latin typeface="Times New Roman" panose="02020603050405020304" pitchFamily="18" charset="0"/>
                <a:ea typeface="Calibri" panose="020F0502020204030204" pitchFamily="34" charset="0"/>
                <a:cs typeface="Times New Roman" panose="02020603050405020304" pitchFamily="18" charset="0"/>
              </a:rPr>
              <a:t> I</a:t>
            </a:r>
            <a:r>
              <a:rPr lang="en-US" sz="2400" spc="-5" dirty="0">
                <a:latin typeface="Times New Roman" panose="02020603050405020304" pitchFamily="18" charset="0"/>
                <a:ea typeface="Calibri" panose="020F0502020204030204" pitchFamily="34" charset="0"/>
                <a:cs typeface="Times New Roman" panose="02020603050405020304" pitchFamily="18" charset="0"/>
              </a:rPr>
              <a:t>nvestigation</a:t>
            </a:r>
            <a:r>
              <a:rPr lang="en-US" sz="2400" spc="415"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of</a:t>
            </a:r>
            <a:r>
              <a:rPr lang="en-US" sz="2400" spc="-35"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a</a:t>
            </a:r>
            <a:r>
              <a:rPr lang="en-US" sz="2400" spc="-5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research</a:t>
            </a:r>
            <a:r>
              <a:rPr lang="en-US" sz="2400" spc="-45" dirty="0">
                <a:latin typeface="Times New Roman" panose="02020603050405020304" pitchFamily="18" charset="0"/>
                <a:ea typeface="Calibri" panose="020F0502020204030204" pitchFamily="34" charset="0"/>
                <a:cs typeface="Times New Roman" panose="02020603050405020304" pitchFamily="18" charset="0"/>
              </a:rPr>
              <a:t> </a:t>
            </a:r>
            <a:r>
              <a:rPr lang="en-US" sz="2400" spc="-5" dirty="0">
                <a:latin typeface="Times New Roman" panose="02020603050405020304" pitchFamily="18" charset="0"/>
                <a:ea typeface="Calibri" panose="020F0502020204030204" pitchFamily="34" charset="0"/>
                <a:cs typeface="Times New Roman" panose="02020603050405020304" pitchFamily="18" charset="0"/>
              </a:rPr>
              <a:t>question</a:t>
            </a:r>
            <a:r>
              <a:rPr lang="en-US" sz="2400" spc="-35"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of</a:t>
            </a:r>
            <a:r>
              <a:rPr lang="en-US" sz="2400" spc="-45"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your</a:t>
            </a:r>
            <a:r>
              <a:rPr lang="en-US" sz="2400" spc="-4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own</a:t>
            </a:r>
            <a:r>
              <a:rPr lang="en-US" sz="2400" spc="-4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choosing</a:t>
            </a:r>
            <a:r>
              <a:rPr lang="en-US" sz="2400" spc="-40" dirty="0">
                <a:latin typeface="Times New Roman" panose="02020603050405020304" pitchFamily="18" charset="0"/>
                <a:ea typeface="Calibri" panose="020F0502020204030204" pitchFamily="34" charset="0"/>
                <a:cs typeface="Times New Roman" panose="02020603050405020304" pitchFamily="18" charset="0"/>
              </a:rPr>
              <a:t> </a:t>
            </a:r>
          </a:p>
          <a:p>
            <a:pPr marR="73660">
              <a:lnSpc>
                <a:spcPct val="100000"/>
              </a:lnSpc>
              <a:spcBef>
                <a:spcPts val="0"/>
              </a:spcBef>
              <a:spcAft>
                <a:spcPts val="0"/>
              </a:spcAft>
            </a:pPr>
            <a:r>
              <a:rPr lang="en-US" sz="2400" b="1" u="sng"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rPr>
              <a:t>Pair up in groups of 2-5 to produce a paper.</a:t>
            </a:r>
          </a:p>
          <a:p>
            <a:pPr marR="73660">
              <a:lnSpc>
                <a:spcPct val="100000"/>
              </a:lnSpc>
              <a:spcBef>
                <a:spcPts val="0"/>
              </a:spcBef>
              <a:spcAft>
                <a:spcPts val="0"/>
              </a:spcAft>
            </a:pPr>
            <a:r>
              <a:rPr lang="en-US" sz="2400" spc="-5" dirty="0">
                <a:latin typeface="Times New Roman" panose="02020603050405020304" pitchFamily="18" charset="0"/>
                <a:ea typeface="Calibri" panose="020F0502020204030204" pitchFamily="34" charset="0"/>
                <a:cs typeface="Times New Roman" panose="02020603050405020304" pitchFamily="18" charset="0"/>
              </a:rPr>
              <a:t>Research question &amp; paper structure should match your emphasis but incorporate methods learned in this course </a:t>
            </a:r>
          </a:p>
          <a:p>
            <a:pPr marR="73660">
              <a:lnSpc>
                <a:spcPct val="100000"/>
              </a:lnSpc>
              <a:spcBef>
                <a:spcPts val="0"/>
              </a:spcBef>
              <a:spcAft>
                <a:spcPts val="0"/>
              </a:spcAft>
            </a:pPr>
            <a:r>
              <a:rPr lang="en-US" sz="2400" spc="-5" dirty="0">
                <a:ea typeface="Calibri" panose="020F0502020204030204" pitchFamily="34" charset="0"/>
                <a:cs typeface="Times New Roman" panose="02020603050405020304" pitchFamily="18" charset="0"/>
              </a:rPr>
              <a:t>Follow structure of a leading journal</a:t>
            </a:r>
          </a:p>
          <a:p>
            <a:pPr marR="73660">
              <a:lnSpc>
                <a:spcPct val="100000"/>
              </a:lnSpc>
              <a:spcBef>
                <a:spcPts val="0"/>
              </a:spcBef>
              <a:spcAft>
                <a:spcPts val="0"/>
              </a:spcAft>
            </a:pPr>
            <a:r>
              <a:rPr lang="en-US" sz="2400" spc="-5" dirty="0">
                <a:latin typeface="Times New Roman" panose="02020603050405020304" pitchFamily="18" charset="0"/>
                <a:ea typeface="Calibri" panose="020F0502020204030204" pitchFamily="34" charset="0"/>
                <a:cs typeface="Times New Roman" panose="02020603050405020304" pitchFamily="18" charset="0"/>
              </a:rPr>
              <a:t>It must also include a contribution statement listing each author’s unique role in producing the final project, agreed upon by all project team members. </a:t>
            </a:r>
          </a:p>
        </p:txBody>
      </p:sp>
      <p:sp>
        <p:nvSpPr>
          <p:cNvPr id="5" name="Title 1">
            <a:extLst>
              <a:ext uri="{FF2B5EF4-FFF2-40B4-BE49-F238E27FC236}">
                <a16:creationId xmlns:a16="http://schemas.microsoft.com/office/drawing/2014/main" id="{AB9CABD2-957B-4662-975E-DA68FC464FE1}"/>
              </a:ext>
            </a:extLst>
          </p:cNvPr>
          <p:cNvSpPr txBox="1">
            <a:spLocks/>
          </p:cNvSpPr>
          <p:nvPr/>
        </p:nvSpPr>
        <p:spPr>
          <a:xfrm>
            <a:off x="389504" y="365760"/>
            <a:ext cx="10565008"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Introduction &amp; Syllabus</a:t>
            </a:r>
          </a:p>
        </p:txBody>
      </p:sp>
    </p:spTree>
    <p:extLst>
      <p:ext uri="{BB962C8B-B14F-4D97-AF65-F5344CB8AC3E}">
        <p14:creationId xmlns:p14="http://schemas.microsoft.com/office/powerpoint/2010/main" val="22672184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4898F6-26A7-6503-7C80-49B163BE914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5B4434B-6008-E258-B25C-C8D342191CB0}"/>
              </a:ext>
            </a:extLst>
          </p:cNvPr>
          <p:cNvSpPr>
            <a:spLocks noGrp="1"/>
          </p:cNvSpPr>
          <p:nvPr>
            <p:ph type="title"/>
          </p:nvPr>
        </p:nvSpPr>
        <p:spPr>
          <a:xfrm>
            <a:off x="2470404" y="337710"/>
            <a:ext cx="7269480" cy="1325562"/>
          </a:xfrm>
        </p:spPr>
        <p:txBody>
          <a:bodyPr/>
          <a:lstStyle/>
          <a:p>
            <a:r>
              <a:rPr lang="en-US" dirty="0"/>
              <a:t> </a:t>
            </a:r>
          </a:p>
        </p:txBody>
      </p:sp>
      <p:sp>
        <p:nvSpPr>
          <p:cNvPr id="5" name="Title 1">
            <a:extLst>
              <a:ext uri="{FF2B5EF4-FFF2-40B4-BE49-F238E27FC236}">
                <a16:creationId xmlns:a16="http://schemas.microsoft.com/office/drawing/2014/main" id="{B64DACE4-4084-0798-F44C-C1EC04537233}"/>
              </a:ext>
            </a:extLst>
          </p:cNvPr>
          <p:cNvSpPr txBox="1">
            <a:spLocks/>
          </p:cNvSpPr>
          <p:nvPr/>
        </p:nvSpPr>
        <p:spPr>
          <a:xfrm>
            <a:off x="389504" y="365760"/>
            <a:ext cx="10565008"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Attendance Policy</a:t>
            </a:r>
          </a:p>
        </p:txBody>
      </p:sp>
      <p:sp>
        <p:nvSpPr>
          <p:cNvPr id="6" name="Content Placeholder 5">
            <a:extLst>
              <a:ext uri="{FF2B5EF4-FFF2-40B4-BE49-F238E27FC236}">
                <a16:creationId xmlns:a16="http://schemas.microsoft.com/office/drawing/2014/main" id="{1E69C060-B606-C2CF-FB8E-22E306E006BD}"/>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4324822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DCF9DA-D37D-5D63-4979-7D075A99C85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3CC1DFE-2810-4019-94B4-75FB7F6C4A4C}"/>
              </a:ext>
            </a:extLst>
          </p:cNvPr>
          <p:cNvSpPr>
            <a:spLocks noGrp="1"/>
          </p:cNvSpPr>
          <p:nvPr>
            <p:ph type="title"/>
          </p:nvPr>
        </p:nvSpPr>
        <p:spPr>
          <a:xfrm>
            <a:off x="2470404" y="337710"/>
            <a:ext cx="7269480" cy="1325562"/>
          </a:xfrm>
        </p:spPr>
        <p:txBody>
          <a:bodyPr/>
          <a:lstStyle/>
          <a:p>
            <a:r>
              <a:rPr lang="en-US" dirty="0"/>
              <a:t> </a:t>
            </a:r>
          </a:p>
        </p:txBody>
      </p:sp>
      <p:sp>
        <p:nvSpPr>
          <p:cNvPr id="5" name="Title 1">
            <a:extLst>
              <a:ext uri="{FF2B5EF4-FFF2-40B4-BE49-F238E27FC236}">
                <a16:creationId xmlns:a16="http://schemas.microsoft.com/office/drawing/2014/main" id="{989B0336-F827-B90D-D2C7-28817E7AA57C}"/>
              </a:ext>
            </a:extLst>
          </p:cNvPr>
          <p:cNvSpPr txBox="1">
            <a:spLocks/>
          </p:cNvSpPr>
          <p:nvPr/>
        </p:nvSpPr>
        <p:spPr>
          <a:xfrm>
            <a:off x="389504" y="365760"/>
            <a:ext cx="10565008"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Grading Policy</a:t>
            </a:r>
          </a:p>
        </p:txBody>
      </p:sp>
      <p:sp>
        <p:nvSpPr>
          <p:cNvPr id="6" name="Content Placeholder 5">
            <a:extLst>
              <a:ext uri="{FF2B5EF4-FFF2-40B4-BE49-F238E27FC236}">
                <a16:creationId xmlns:a16="http://schemas.microsoft.com/office/drawing/2014/main" id="{8F260BFB-EB5B-C545-232B-06974C7E944B}"/>
              </a:ext>
            </a:extLst>
          </p:cNvPr>
          <p:cNvSpPr>
            <a:spLocks noGrp="1"/>
          </p:cNvSpPr>
          <p:nvPr>
            <p:ph idx="1"/>
          </p:nvPr>
        </p:nvSpPr>
        <p:spPr>
          <a:xfrm>
            <a:off x="533400" y="1171050"/>
            <a:ext cx="10134600" cy="5349240"/>
          </a:xfrm>
        </p:spPr>
        <p:txBody>
          <a:bodyPr>
            <a:normAutofit lnSpcReduction="10000"/>
          </a:bodyPr>
          <a:lstStyle/>
          <a:p>
            <a:pPr marL="0" indent="0">
              <a:buNone/>
            </a:pPr>
            <a:r>
              <a:rPr lang="en-US" sz="2200" dirty="0"/>
              <a:t>What do my grades mean? </a:t>
            </a:r>
          </a:p>
          <a:p>
            <a:pPr marL="0" indent="0">
              <a:buNone/>
            </a:pPr>
            <a:endParaRPr lang="en-US" sz="2200" dirty="0"/>
          </a:p>
          <a:p>
            <a:pPr marL="0" indent="0">
              <a:buNone/>
            </a:pPr>
            <a:endParaRPr lang="en-US" sz="2200" dirty="0"/>
          </a:p>
          <a:p>
            <a:pPr marL="0" indent="0">
              <a:buNone/>
            </a:pPr>
            <a:endParaRPr lang="en-US" sz="2200" dirty="0"/>
          </a:p>
          <a:p>
            <a:pPr marL="0" indent="0">
              <a:buNone/>
            </a:pPr>
            <a:endParaRPr lang="en-US" sz="2200" dirty="0"/>
          </a:p>
          <a:p>
            <a:pPr marL="0" indent="0">
              <a:buNone/>
            </a:pPr>
            <a:endParaRPr lang="en-US" sz="2200" dirty="0"/>
          </a:p>
          <a:p>
            <a:pPr marL="0" indent="0">
              <a:buNone/>
            </a:pPr>
            <a:endParaRPr lang="en-US" sz="2200" dirty="0"/>
          </a:p>
          <a:p>
            <a:pPr marL="0" indent="0">
              <a:buNone/>
            </a:pPr>
            <a:endParaRPr lang="en-US" sz="2200" dirty="0"/>
          </a:p>
          <a:p>
            <a:r>
              <a:rPr lang="en-US" b="1" dirty="0"/>
              <a:t>Excellent:</a:t>
            </a:r>
            <a:r>
              <a:rPr lang="en-US" dirty="0"/>
              <a:t> Strong evidence of original thinking; good organization; capacity to analyze and synthesize; superior grasp of subject matter with sound critical evaluations; evidence of extensive knowledge base.</a:t>
            </a:r>
          </a:p>
          <a:p>
            <a:r>
              <a:rPr lang="en-US" b="1" dirty="0"/>
              <a:t>Good:</a:t>
            </a:r>
            <a:r>
              <a:rPr lang="en-US" dirty="0"/>
              <a:t> Evidence of grasp of subject matter, some evidence of critical capacity and analytic ability; reasonable understanding of relevant issues; evidence of familiarity with literature.</a:t>
            </a:r>
          </a:p>
          <a:p>
            <a:pPr marL="0" indent="0">
              <a:buNone/>
            </a:pPr>
            <a:endParaRPr lang="en-US" sz="2200" dirty="0"/>
          </a:p>
        </p:txBody>
      </p:sp>
      <p:pic>
        <p:nvPicPr>
          <p:cNvPr id="7" name="Picture 6">
            <a:extLst>
              <a:ext uri="{FF2B5EF4-FFF2-40B4-BE49-F238E27FC236}">
                <a16:creationId xmlns:a16="http://schemas.microsoft.com/office/drawing/2014/main" id="{EC5E801F-C1E3-7CBF-867A-35E09F57EDAD}"/>
              </a:ext>
            </a:extLst>
          </p:cNvPr>
          <p:cNvPicPr>
            <a:picLocks noChangeAspect="1"/>
          </p:cNvPicPr>
          <p:nvPr/>
        </p:nvPicPr>
        <p:blipFill>
          <a:blip r:embed="rId3"/>
          <a:stretch>
            <a:fillRect/>
          </a:stretch>
        </p:blipFill>
        <p:spPr>
          <a:xfrm>
            <a:off x="685800" y="1663272"/>
            <a:ext cx="7497221" cy="3115110"/>
          </a:xfrm>
          <a:prstGeom prst="rect">
            <a:avLst/>
          </a:prstGeom>
        </p:spPr>
      </p:pic>
    </p:spTree>
    <p:extLst>
      <p:ext uri="{BB962C8B-B14F-4D97-AF65-F5344CB8AC3E}">
        <p14:creationId xmlns:p14="http://schemas.microsoft.com/office/powerpoint/2010/main" val="6747580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BD568-A3DE-4D27-9652-A8CF021A9E7A}"/>
              </a:ext>
            </a:extLst>
          </p:cNvPr>
          <p:cNvSpPr>
            <a:spLocks noGrp="1"/>
          </p:cNvSpPr>
          <p:nvPr>
            <p:ph type="title"/>
          </p:nvPr>
        </p:nvSpPr>
        <p:spPr>
          <a:xfrm>
            <a:off x="2470404" y="947309"/>
            <a:ext cx="7269480" cy="1325562"/>
          </a:xfrm>
        </p:spPr>
        <p:txBody>
          <a:bodyPr/>
          <a:lstStyle/>
          <a:p>
            <a:r>
              <a:rPr lang="en-US" sz="2400" dirty="0"/>
              <a:t> </a:t>
            </a:r>
          </a:p>
        </p:txBody>
      </p:sp>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381000" y="1828799"/>
            <a:ext cx="10668000" cy="5486401"/>
          </a:xfrm>
        </p:spPr>
        <p:txBody>
          <a:bodyPr>
            <a:noAutofit/>
          </a:bodyPr>
          <a:lstStyle/>
          <a:p>
            <a:pPr marL="0" indent="0" algn="just">
              <a:spcBef>
                <a:spcPts val="0"/>
              </a:spcBef>
              <a:spcAft>
                <a:spcPts val="0"/>
              </a:spcAft>
              <a:buNone/>
            </a:pPr>
            <a:r>
              <a:rPr lang="en-US" sz="2400" b="1"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rPr>
              <a:t>Paper Timeline</a:t>
            </a:r>
            <a:endParaRPr lang="en-US" sz="2400"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5" name="Title 1">
            <a:extLst>
              <a:ext uri="{FF2B5EF4-FFF2-40B4-BE49-F238E27FC236}">
                <a16:creationId xmlns:a16="http://schemas.microsoft.com/office/drawing/2014/main" id="{AB9CABD2-957B-4662-975E-DA68FC464FE1}"/>
              </a:ext>
            </a:extLst>
          </p:cNvPr>
          <p:cNvSpPr txBox="1">
            <a:spLocks/>
          </p:cNvSpPr>
          <p:nvPr/>
        </p:nvSpPr>
        <p:spPr>
          <a:xfrm>
            <a:off x="389504" y="975359"/>
            <a:ext cx="10565008"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sz="2400" dirty="0">
                <a:latin typeface="Times New Roman" panose="02020603050405020304" pitchFamily="18" charset="0"/>
              </a:rPr>
              <a:t>Introduction &amp; Syllabus</a:t>
            </a:r>
          </a:p>
        </p:txBody>
      </p:sp>
      <p:graphicFrame>
        <p:nvGraphicFramePr>
          <p:cNvPr id="3" name="Table 2">
            <a:extLst>
              <a:ext uri="{FF2B5EF4-FFF2-40B4-BE49-F238E27FC236}">
                <a16:creationId xmlns:a16="http://schemas.microsoft.com/office/drawing/2014/main" id="{2370CA9F-4AAF-2EEB-9E28-AF33D930E4D5}"/>
              </a:ext>
            </a:extLst>
          </p:cNvPr>
          <p:cNvGraphicFramePr>
            <a:graphicFrameLocks noGrp="1"/>
          </p:cNvGraphicFramePr>
          <p:nvPr>
            <p:extLst>
              <p:ext uri="{D42A27DB-BD31-4B8C-83A1-F6EECF244321}">
                <p14:modId xmlns:p14="http://schemas.microsoft.com/office/powerpoint/2010/main" val="3225556243"/>
              </p:ext>
            </p:extLst>
          </p:nvPr>
        </p:nvGraphicFramePr>
        <p:xfrm>
          <a:off x="228600" y="1021521"/>
          <a:ext cx="9049512" cy="5364480"/>
        </p:xfrm>
        <a:graphic>
          <a:graphicData uri="http://schemas.openxmlformats.org/drawingml/2006/table">
            <a:tbl>
              <a:tblPr firstRow="1" firstCol="1" bandRow="1">
                <a:tableStyleId>{5C22544A-7EE6-4342-B048-85BDC9FD1C3A}</a:tableStyleId>
              </a:tblPr>
              <a:tblGrid>
                <a:gridCol w="1299412">
                  <a:extLst>
                    <a:ext uri="{9D8B030D-6E8A-4147-A177-3AD203B41FA5}">
                      <a16:colId xmlns:a16="http://schemas.microsoft.com/office/drawing/2014/main" val="2543321271"/>
                    </a:ext>
                  </a:extLst>
                </a:gridCol>
                <a:gridCol w="7750100">
                  <a:extLst>
                    <a:ext uri="{9D8B030D-6E8A-4147-A177-3AD203B41FA5}">
                      <a16:colId xmlns:a16="http://schemas.microsoft.com/office/drawing/2014/main" val="4201163227"/>
                    </a:ext>
                  </a:extLst>
                </a:gridCol>
              </a:tblGrid>
              <a:tr h="274320">
                <a:tc>
                  <a:txBody>
                    <a:bodyPr/>
                    <a:lstStyle/>
                    <a:p>
                      <a:pPr marL="0" marR="113665">
                        <a:spcBef>
                          <a:spcPts val="70"/>
                        </a:spcBef>
                        <a:spcAft>
                          <a:spcPts val="0"/>
                        </a:spcAft>
                      </a:pPr>
                      <a:r>
                        <a:rPr lang="en-US" sz="2200" spc="-5" dirty="0">
                          <a:effectLst/>
                          <a:latin typeface="Times New Roman" panose="02020603050405020304" pitchFamily="18" charset="0"/>
                          <a:cs typeface="Times New Roman" panose="02020603050405020304" pitchFamily="18" charset="0"/>
                        </a:rPr>
                        <a:t>Date</a:t>
                      </a:r>
                      <a:endParaRPr lang="en-US" sz="2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1956" marR="21956" marT="0" marB="0"/>
                </a:tc>
                <a:tc>
                  <a:txBody>
                    <a:bodyPr/>
                    <a:lstStyle/>
                    <a:p>
                      <a:pPr marL="0" marR="113665">
                        <a:spcBef>
                          <a:spcPts val="70"/>
                        </a:spcBef>
                        <a:spcAft>
                          <a:spcPts val="0"/>
                        </a:spcAft>
                      </a:pPr>
                      <a:r>
                        <a:rPr lang="en-US" sz="2200" spc="-5" dirty="0">
                          <a:effectLst/>
                          <a:latin typeface="Times New Roman" panose="02020603050405020304" pitchFamily="18" charset="0"/>
                          <a:cs typeface="Times New Roman" panose="02020603050405020304" pitchFamily="18" charset="0"/>
                        </a:rPr>
                        <a:t>Topic</a:t>
                      </a:r>
                      <a:endParaRPr lang="en-US" sz="2200" dirty="0">
                        <a:effectLst/>
                        <a:latin typeface="Times New Roman" panose="02020603050405020304" pitchFamily="18" charset="0"/>
                        <a:cs typeface="Times New Roman" panose="02020603050405020304" pitchFamily="18" charset="0"/>
                      </a:endParaRPr>
                    </a:p>
                  </a:txBody>
                  <a:tcPr marL="21956" marR="21956" marT="0" marB="0"/>
                </a:tc>
                <a:extLst>
                  <a:ext uri="{0D108BD9-81ED-4DB2-BD59-A6C34878D82A}">
                    <a16:rowId xmlns:a16="http://schemas.microsoft.com/office/drawing/2014/main" val="3589611624"/>
                  </a:ext>
                </a:extLst>
              </a:tr>
              <a:tr h="274320">
                <a:tc>
                  <a:txBody>
                    <a:bodyPr/>
                    <a:lstStyle/>
                    <a:p>
                      <a:pPr marL="0" marR="113665">
                        <a:spcBef>
                          <a:spcPts val="70"/>
                        </a:spcBef>
                        <a:spcAft>
                          <a:spcPts val="0"/>
                        </a:spcAft>
                      </a:pPr>
                      <a:r>
                        <a:rPr lang="en-US" sz="2200" spc="-5">
                          <a:effectLst/>
                          <a:latin typeface="Times New Roman" panose="02020603050405020304" pitchFamily="18" charset="0"/>
                          <a:cs typeface="Times New Roman" panose="02020603050405020304" pitchFamily="18" charset="0"/>
                        </a:rPr>
                        <a:t>Sep. 6</a:t>
                      </a:r>
                      <a:endParaRPr lang="en-US" sz="2200">
                        <a:effectLst/>
                        <a:latin typeface="Times New Roman" panose="02020603050405020304" pitchFamily="18" charset="0"/>
                        <a:ea typeface="Calibri" panose="020F0502020204030204" pitchFamily="34" charset="0"/>
                        <a:cs typeface="Times New Roman" panose="02020603050405020304" pitchFamily="18" charset="0"/>
                      </a:endParaRPr>
                    </a:p>
                  </a:txBody>
                  <a:tcPr marL="21956" marR="21956" marT="0" marB="0"/>
                </a:tc>
                <a:tc>
                  <a:txBody>
                    <a:bodyPr/>
                    <a:lstStyle/>
                    <a:p>
                      <a:pPr marL="0" marR="0">
                        <a:spcBef>
                          <a:spcPts val="85"/>
                        </a:spcBef>
                        <a:spcAft>
                          <a:spcPts val="0"/>
                        </a:spcAft>
                      </a:pPr>
                      <a:r>
                        <a:rPr lang="en-US" sz="2200" spc="-10" dirty="0">
                          <a:effectLst/>
                          <a:latin typeface="Times New Roman" panose="02020603050405020304" pitchFamily="18" charset="0"/>
                          <a:cs typeface="Times New Roman" panose="02020603050405020304" pitchFamily="18" charset="0"/>
                        </a:rPr>
                        <a:t>Econometric Philosophies:</a:t>
                      </a:r>
                      <a:endParaRPr lang="en-US" sz="2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1956" marR="21956" marT="0" marB="0"/>
                </a:tc>
                <a:extLst>
                  <a:ext uri="{0D108BD9-81ED-4DB2-BD59-A6C34878D82A}">
                    <a16:rowId xmlns:a16="http://schemas.microsoft.com/office/drawing/2014/main" val="3594516570"/>
                  </a:ext>
                </a:extLst>
              </a:tr>
              <a:tr h="274320">
                <a:tc>
                  <a:txBody>
                    <a:bodyPr/>
                    <a:lstStyle/>
                    <a:p>
                      <a:pPr marL="0" marR="113665">
                        <a:spcBef>
                          <a:spcPts val="70"/>
                        </a:spcBef>
                        <a:spcAft>
                          <a:spcPts val="0"/>
                        </a:spcAft>
                      </a:pPr>
                      <a:r>
                        <a:rPr lang="en-US" sz="2200" spc="-5">
                          <a:effectLst/>
                          <a:latin typeface="Times New Roman" panose="02020603050405020304" pitchFamily="18" charset="0"/>
                          <a:cs typeface="Times New Roman" panose="02020603050405020304" pitchFamily="18" charset="0"/>
                        </a:rPr>
                        <a:t>Sep. 13</a:t>
                      </a:r>
                      <a:endParaRPr lang="en-US" sz="2200">
                        <a:effectLst/>
                        <a:latin typeface="Times New Roman" panose="02020603050405020304" pitchFamily="18" charset="0"/>
                        <a:ea typeface="Calibri" panose="020F0502020204030204" pitchFamily="34" charset="0"/>
                        <a:cs typeface="Times New Roman" panose="02020603050405020304" pitchFamily="18" charset="0"/>
                      </a:endParaRPr>
                    </a:p>
                  </a:txBody>
                  <a:tcPr marL="21956" marR="21956" marT="0" marB="0"/>
                </a:tc>
                <a:tc>
                  <a:txBody>
                    <a:bodyPr/>
                    <a:lstStyle/>
                    <a:p>
                      <a:pPr marL="0" marR="0">
                        <a:spcBef>
                          <a:spcPts val="0"/>
                        </a:spcBef>
                        <a:spcAft>
                          <a:spcPts val="0"/>
                        </a:spcAft>
                      </a:pPr>
                      <a:r>
                        <a:rPr lang="en-US" sz="2200" dirty="0">
                          <a:effectLst/>
                          <a:latin typeface="Times New Roman" panose="02020603050405020304" pitchFamily="18" charset="0"/>
                          <a:cs typeface="Times New Roman" panose="02020603050405020304" pitchFamily="18" charset="0"/>
                        </a:rPr>
                        <a:t>Univariate OLS</a:t>
                      </a:r>
                      <a:endParaRPr lang="en-US" sz="2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1956" marR="21956" marT="0" marB="0"/>
                </a:tc>
                <a:extLst>
                  <a:ext uri="{0D108BD9-81ED-4DB2-BD59-A6C34878D82A}">
                    <a16:rowId xmlns:a16="http://schemas.microsoft.com/office/drawing/2014/main" val="1118073871"/>
                  </a:ext>
                </a:extLst>
              </a:tr>
              <a:tr h="274320">
                <a:tc>
                  <a:txBody>
                    <a:bodyPr/>
                    <a:lstStyle/>
                    <a:p>
                      <a:pPr marL="0" marR="113665">
                        <a:spcBef>
                          <a:spcPts val="70"/>
                        </a:spcBef>
                        <a:spcAft>
                          <a:spcPts val="0"/>
                        </a:spcAft>
                      </a:pPr>
                      <a:r>
                        <a:rPr lang="en-US" sz="2200" spc="-5">
                          <a:effectLst/>
                          <a:latin typeface="Times New Roman" panose="02020603050405020304" pitchFamily="18" charset="0"/>
                          <a:cs typeface="Times New Roman" panose="02020603050405020304" pitchFamily="18" charset="0"/>
                        </a:rPr>
                        <a:t>Sep. 20</a:t>
                      </a:r>
                      <a:endParaRPr lang="en-US" sz="2200">
                        <a:effectLst/>
                        <a:latin typeface="Times New Roman" panose="02020603050405020304" pitchFamily="18" charset="0"/>
                        <a:ea typeface="Calibri" panose="020F0502020204030204" pitchFamily="34" charset="0"/>
                        <a:cs typeface="Times New Roman" panose="02020603050405020304" pitchFamily="18" charset="0"/>
                      </a:endParaRPr>
                    </a:p>
                  </a:txBody>
                  <a:tcPr marL="21956" marR="21956" marT="0" marB="0"/>
                </a:tc>
                <a:tc>
                  <a:txBody>
                    <a:bodyPr/>
                    <a:lstStyle/>
                    <a:p>
                      <a:pPr marL="63500" marR="0">
                        <a:spcBef>
                          <a:spcPts val="85"/>
                        </a:spcBef>
                        <a:spcAft>
                          <a:spcPts val="0"/>
                        </a:spcAft>
                      </a:pPr>
                      <a:r>
                        <a:rPr lang="en-US" sz="2200" dirty="0">
                          <a:effectLst/>
                          <a:latin typeface="Times New Roman" panose="02020603050405020304" pitchFamily="18" charset="0"/>
                          <a:cs typeface="Times New Roman" panose="02020603050405020304" pitchFamily="18" charset="0"/>
                        </a:rPr>
                        <a:t>Regression I:</a:t>
                      </a:r>
                      <a:endParaRPr lang="en-US" sz="2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1956" marR="21956" marT="0" marB="0"/>
                </a:tc>
                <a:extLst>
                  <a:ext uri="{0D108BD9-81ED-4DB2-BD59-A6C34878D82A}">
                    <a16:rowId xmlns:a16="http://schemas.microsoft.com/office/drawing/2014/main" val="3426935034"/>
                  </a:ext>
                </a:extLst>
              </a:tr>
              <a:tr h="274320">
                <a:tc>
                  <a:txBody>
                    <a:bodyPr/>
                    <a:lstStyle/>
                    <a:p>
                      <a:pPr marL="0" marR="113665">
                        <a:spcBef>
                          <a:spcPts val="70"/>
                        </a:spcBef>
                        <a:spcAft>
                          <a:spcPts val="0"/>
                        </a:spcAft>
                      </a:pPr>
                      <a:r>
                        <a:rPr lang="en-US" sz="2200" spc="-5">
                          <a:effectLst/>
                          <a:latin typeface="Times New Roman" panose="02020603050405020304" pitchFamily="18" charset="0"/>
                          <a:cs typeface="Times New Roman" panose="02020603050405020304" pitchFamily="18" charset="0"/>
                        </a:rPr>
                        <a:t>Sep. 27</a:t>
                      </a:r>
                      <a:endParaRPr lang="en-US" sz="2200">
                        <a:effectLst/>
                        <a:latin typeface="Times New Roman" panose="02020603050405020304" pitchFamily="18" charset="0"/>
                        <a:ea typeface="Calibri" panose="020F0502020204030204" pitchFamily="34" charset="0"/>
                        <a:cs typeface="Times New Roman" panose="02020603050405020304" pitchFamily="18" charset="0"/>
                      </a:endParaRPr>
                    </a:p>
                  </a:txBody>
                  <a:tcPr marL="21956" marR="21956" marT="0" marB="0"/>
                </a:tc>
                <a:tc>
                  <a:txBody>
                    <a:bodyPr/>
                    <a:lstStyle/>
                    <a:p>
                      <a:pPr marL="63500" marR="0">
                        <a:spcBef>
                          <a:spcPts val="85"/>
                        </a:spcBef>
                        <a:spcAft>
                          <a:spcPts val="0"/>
                        </a:spcAft>
                      </a:pPr>
                      <a:r>
                        <a:rPr lang="en-US" sz="2200" dirty="0">
                          <a:effectLst/>
                          <a:latin typeface="Times New Roman" panose="02020603050405020304" pitchFamily="18" charset="0"/>
                          <a:cs typeface="Times New Roman" panose="02020603050405020304" pitchFamily="18" charset="0"/>
                        </a:rPr>
                        <a:t>Regression II:</a:t>
                      </a:r>
                      <a:endParaRPr lang="en-US" sz="2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1956" marR="21956" marT="0" marB="0"/>
                </a:tc>
                <a:extLst>
                  <a:ext uri="{0D108BD9-81ED-4DB2-BD59-A6C34878D82A}">
                    <a16:rowId xmlns:a16="http://schemas.microsoft.com/office/drawing/2014/main" val="846098319"/>
                  </a:ext>
                </a:extLst>
              </a:tr>
              <a:tr h="274320">
                <a:tc>
                  <a:txBody>
                    <a:bodyPr/>
                    <a:lstStyle/>
                    <a:p>
                      <a:pPr marL="0" marR="113665">
                        <a:spcBef>
                          <a:spcPts val="70"/>
                        </a:spcBef>
                        <a:spcAft>
                          <a:spcPts val="0"/>
                        </a:spcAft>
                      </a:pPr>
                      <a:r>
                        <a:rPr lang="en-US" sz="2200" spc="-5">
                          <a:effectLst/>
                          <a:latin typeface="Times New Roman" panose="02020603050405020304" pitchFamily="18" charset="0"/>
                          <a:cs typeface="Times New Roman" panose="02020603050405020304" pitchFamily="18" charset="0"/>
                        </a:rPr>
                        <a:t>Oct. 4</a:t>
                      </a:r>
                      <a:endParaRPr lang="en-US" sz="2200">
                        <a:effectLst/>
                        <a:latin typeface="Times New Roman" panose="02020603050405020304" pitchFamily="18" charset="0"/>
                        <a:ea typeface="Calibri" panose="020F0502020204030204" pitchFamily="34" charset="0"/>
                        <a:cs typeface="Times New Roman" panose="02020603050405020304" pitchFamily="18" charset="0"/>
                      </a:endParaRPr>
                    </a:p>
                  </a:txBody>
                  <a:tcPr marL="21956" marR="21956" marT="0" marB="0"/>
                </a:tc>
                <a:tc>
                  <a:txBody>
                    <a:bodyPr/>
                    <a:lstStyle/>
                    <a:p>
                      <a:pPr marL="63500" marR="0">
                        <a:spcBef>
                          <a:spcPts val="85"/>
                        </a:spcBef>
                        <a:spcAft>
                          <a:spcPts val="0"/>
                        </a:spcAft>
                      </a:pPr>
                      <a:r>
                        <a:rPr lang="en-US" sz="2200" b="1" u="sng" dirty="0">
                          <a:effectLst/>
                          <a:latin typeface="Times New Roman" panose="02020603050405020304" pitchFamily="18" charset="0"/>
                          <a:cs typeface="Times New Roman" panose="02020603050405020304" pitchFamily="18" charset="0"/>
                        </a:rPr>
                        <a:t>Data Cleaning and Research Designs </a:t>
                      </a:r>
                      <a:endParaRPr lang="en-US" sz="2200" b="1" u="sng"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1956" marR="21956" marT="0" marB="0"/>
                </a:tc>
                <a:extLst>
                  <a:ext uri="{0D108BD9-81ED-4DB2-BD59-A6C34878D82A}">
                    <a16:rowId xmlns:a16="http://schemas.microsoft.com/office/drawing/2014/main" val="2996255556"/>
                  </a:ext>
                </a:extLst>
              </a:tr>
              <a:tr h="274320">
                <a:tc>
                  <a:txBody>
                    <a:bodyPr/>
                    <a:lstStyle/>
                    <a:p>
                      <a:pPr marL="0" marR="113665">
                        <a:spcBef>
                          <a:spcPts val="70"/>
                        </a:spcBef>
                        <a:spcAft>
                          <a:spcPts val="0"/>
                        </a:spcAft>
                      </a:pPr>
                      <a:r>
                        <a:rPr lang="en-US" sz="2200" spc="-5" dirty="0">
                          <a:effectLst/>
                          <a:latin typeface="Times New Roman" panose="02020603050405020304" pitchFamily="18" charset="0"/>
                          <a:cs typeface="Times New Roman" panose="02020603050405020304" pitchFamily="18" charset="0"/>
                        </a:rPr>
                        <a:t>Oct. </a:t>
                      </a:r>
                      <a:r>
                        <a:rPr lang="en-US" sz="2200" dirty="0">
                          <a:effectLst/>
                          <a:latin typeface="Times New Roman" panose="02020603050405020304" pitchFamily="18" charset="0"/>
                          <a:cs typeface="Times New Roman" panose="02020603050405020304" pitchFamily="18" charset="0"/>
                        </a:rPr>
                        <a:t> </a:t>
                      </a:r>
                      <a:r>
                        <a:rPr lang="en-US" sz="2200" spc="-5" dirty="0">
                          <a:effectLst/>
                          <a:latin typeface="Times New Roman" panose="02020603050405020304" pitchFamily="18" charset="0"/>
                          <a:cs typeface="Times New Roman" panose="02020603050405020304" pitchFamily="18" charset="0"/>
                        </a:rPr>
                        <a:t>11</a:t>
                      </a:r>
                      <a:endParaRPr lang="en-US" sz="2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1956" marR="21956" marT="0" marB="0"/>
                </a:tc>
                <a:tc>
                  <a:txBody>
                    <a:bodyPr/>
                    <a:lstStyle/>
                    <a:p>
                      <a:pPr marL="63500" marR="0">
                        <a:spcBef>
                          <a:spcPts val="85"/>
                        </a:spcBef>
                        <a:spcAft>
                          <a:spcPts val="0"/>
                        </a:spcAft>
                      </a:pPr>
                      <a:r>
                        <a:rPr lang="en-US" sz="2200" dirty="0">
                          <a:effectLst/>
                          <a:latin typeface="Times New Roman" panose="02020603050405020304" pitchFamily="18" charset="0"/>
                          <a:cs typeface="Times New Roman" panose="02020603050405020304" pitchFamily="18" charset="0"/>
                        </a:rPr>
                        <a:t>No class, Fall Reading Week</a:t>
                      </a:r>
                      <a:endParaRPr lang="en-US" sz="2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1956" marR="21956" marT="0" marB="0"/>
                </a:tc>
                <a:extLst>
                  <a:ext uri="{0D108BD9-81ED-4DB2-BD59-A6C34878D82A}">
                    <a16:rowId xmlns:a16="http://schemas.microsoft.com/office/drawing/2014/main" val="2879759389"/>
                  </a:ext>
                </a:extLst>
              </a:tr>
              <a:tr h="274320">
                <a:tc>
                  <a:txBody>
                    <a:bodyPr/>
                    <a:lstStyle/>
                    <a:p>
                      <a:pPr marL="0" marR="113665">
                        <a:spcBef>
                          <a:spcPts val="70"/>
                        </a:spcBef>
                        <a:spcAft>
                          <a:spcPts val="0"/>
                        </a:spcAft>
                      </a:pPr>
                      <a:r>
                        <a:rPr lang="en-US" sz="2200" spc="-5">
                          <a:effectLst/>
                          <a:latin typeface="Times New Roman" panose="02020603050405020304" pitchFamily="18" charset="0"/>
                          <a:cs typeface="Times New Roman" panose="02020603050405020304" pitchFamily="18" charset="0"/>
                        </a:rPr>
                        <a:t>Oct. 18</a:t>
                      </a:r>
                      <a:endParaRPr lang="en-US" sz="2200">
                        <a:effectLst/>
                        <a:latin typeface="Times New Roman" panose="02020603050405020304" pitchFamily="18" charset="0"/>
                        <a:ea typeface="Calibri" panose="020F0502020204030204" pitchFamily="34" charset="0"/>
                        <a:cs typeface="Times New Roman" panose="02020603050405020304" pitchFamily="18" charset="0"/>
                      </a:endParaRPr>
                    </a:p>
                  </a:txBody>
                  <a:tcPr marL="21956" marR="21956" marT="0" marB="0"/>
                </a:tc>
                <a:tc>
                  <a:txBody>
                    <a:bodyPr/>
                    <a:lstStyle/>
                    <a:p>
                      <a:pPr marL="63500" marR="0">
                        <a:spcBef>
                          <a:spcPts val="85"/>
                        </a:spcBef>
                        <a:spcAft>
                          <a:spcPts val="0"/>
                        </a:spcAft>
                      </a:pPr>
                      <a:r>
                        <a:rPr lang="en-US" sz="2200" i="1" dirty="0">
                          <a:effectLst/>
                          <a:latin typeface="Times New Roman" panose="02020603050405020304" pitchFamily="18" charset="0"/>
                          <a:cs typeface="Times New Roman" panose="02020603050405020304" pitchFamily="18" charset="0"/>
                        </a:rPr>
                        <a:t>Matching Methods</a:t>
                      </a:r>
                    </a:p>
                  </a:txBody>
                  <a:tcPr marL="21956" marR="21956" marT="0" marB="0"/>
                </a:tc>
                <a:extLst>
                  <a:ext uri="{0D108BD9-81ED-4DB2-BD59-A6C34878D82A}">
                    <a16:rowId xmlns:a16="http://schemas.microsoft.com/office/drawing/2014/main" val="1633014670"/>
                  </a:ext>
                </a:extLst>
              </a:tr>
              <a:tr h="274320">
                <a:tc>
                  <a:txBody>
                    <a:bodyPr/>
                    <a:lstStyle/>
                    <a:p>
                      <a:pPr marL="0" marR="113665">
                        <a:spcBef>
                          <a:spcPts val="70"/>
                        </a:spcBef>
                        <a:spcAft>
                          <a:spcPts val="0"/>
                        </a:spcAft>
                      </a:pPr>
                      <a:r>
                        <a:rPr lang="en-US" sz="2200" spc="-5">
                          <a:effectLst/>
                          <a:latin typeface="Times New Roman" panose="02020603050405020304" pitchFamily="18" charset="0"/>
                          <a:cs typeface="Times New Roman" panose="02020603050405020304" pitchFamily="18" charset="0"/>
                        </a:rPr>
                        <a:t>Oct. 25</a:t>
                      </a:r>
                      <a:endParaRPr lang="en-US" sz="2200">
                        <a:effectLst/>
                        <a:latin typeface="Times New Roman" panose="02020603050405020304" pitchFamily="18" charset="0"/>
                        <a:ea typeface="Calibri" panose="020F0502020204030204" pitchFamily="34" charset="0"/>
                        <a:cs typeface="Times New Roman" panose="02020603050405020304" pitchFamily="18" charset="0"/>
                      </a:endParaRPr>
                    </a:p>
                  </a:txBody>
                  <a:tcPr marL="21956" marR="21956" marT="0" marB="0"/>
                </a:tc>
                <a:tc>
                  <a:txBody>
                    <a:bodyPr/>
                    <a:lstStyle/>
                    <a:p>
                      <a:pPr marL="63500" marR="113665">
                        <a:spcBef>
                          <a:spcPts val="195"/>
                        </a:spcBef>
                        <a:spcAft>
                          <a:spcPts val="0"/>
                        </a:spcAft>
                        <a:tabLst>
                          <a:tab pos="173990" algn="l"/>
                        </a:tabLst>
                      </a:pPr>
                      <a:r>
                        <a:rPr lang="en-US" sz="2200" i="1" spc="-5" dirty="0">
                          <a:effectLst/>
                          <a:latin typeface="Times New Roman" panose="02020603050405020304" pitchFamily="18" charset="0"/>
                          <a:cs typeface="Times New Roman" panose="02020603050405020304" pitchFamily="18" charset="0"/>
                        </a:rPr>
                        <a:t>Instrumental Variables </a:t>
                      </a:r>
                      <a:r>
                        <a:rPr lang="en-US" sz="2200" i="1" dirty="0">
                          <a:effectLst/>
                          <a:latin typeface="Times New Roman" panose="02020603050405020304" pitchFamily="18" charset="0"/>
                          <a:cs typeface="Times New Roman" panose="02020603050405020304" pitchFamily="18" charset="0"/>
                        </a:rPr>
                        <a:t> </a:t>
                      </a:r>
                      <a:endParaRPr lang="en-US" sz="2200" i="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1956" marR="21956" marT="0" marB="0"/>
                </a:tc>
                <a:extLst>
                  <a:ext uri="{0D108BD9-81ED-4DB2-BD59-A6C34878D82A}">
                    <a16:rowId xmlns:a16="http://schemas.microsoft.com/office/drawing/2014/main" val="4216857459"/>
                  </a:ext>
                </a:extLst>
              </a:tr>
              <a:tr h="274320">
                <a:tc>
                  <a:txBody>
                    <a:bodyPr/>
                    <a:lstStyle/>
                    <a:p>
                      <a:pPr marL="0" marR="113665">
                        <a:spcBef>
                          <a:spcPts val="70"/>
                        </a:spcBef>
                        <a:spcAft>
                          <a:spcPts val="0"/>
                        </a:spcAft>
                      </a:pPr>
                      <a:r>
                        <a:rPr lang="en-US" sz="2200" spc="-5">
                          <a:effectLst/>
                          <a:latin typeface="Times New Roman" panose="02020603050405020304" pitchFamily="18" charset="0"/>
                          <a:cs typeface="Times New Roman" panose="02020603050405020304" pitchFamily="18" charset="0"/>
                        </a:rPr>
                        <a:t>Nov. 1</a:t>
                      </a:r>
                      <a:endParaRPr lang="en-US" sz="2200">
                        <a:effectLst/>
                        <a:latin typeface="Times New Roman" panose="02020603050405020304" pitchFamily="18" charset="0"/>
                        <a:ea typeface="Calibri" panose="020F0502020204030204" pitchFamily="34" charset="0"/>
                        <a:cs typeface="Times New Roman" panose="02020603050405020304" pitchFamily="18" charset="0"/>
                      </a:endParaRPr>
                    </a:p>
                  </a:txBody>
                  <a:tcPr marL="21956" marR="21956" marT="0" marB="0"/>
                </a:tc>
                <a:tc>
                  <a:txBody>
                    <a:bodyPr/>
                    <a:lstStyle/>
                    <a:p>
                      <a:pPr marL="63500" marR="0">
                        <a:spcBef>
                          <a:spcPts val="85"/>
                        </a:spcBef>
                        <a:spcAft>
                          <a:spcPts val="0"/>
                        </a:spcAft>
                      </a:pPr>
                      <a:r>
                        <a:rPr lang="en-US" sz="2200" i="1" dirty="0">
                          <a:effectLst/>
                          <a:latin typeface="Times New Roman" panose="02020603050405020304" pitchFamily="18" charset="0"/>
                          <a:cs typeface="Times New Roman" panose="02020603050405020304" pitchFamily="18" charset="0"/>
                        </a:rPr>
                        <a:t>Limited Dependent Variables I: Binary and Count Data</a:t>
                      </a:r>
                      <a:endParaRPr lang="en-US" sz="2200" i="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1956" marR="21956" marT="0" marB="0"/>
                </a:tc>
                <a:extLst>
                  <a:ext uri="{0D108BD9-81ED-4DB2-BD59-A6C34878D82A}">
                    <a16:rowId xmlns:a16="http://schemas.microsoft.com/office/drawing/2014/main" val="3516133251"/>
                  </a:ext>
                </a:extLst>
              </a:tr>
              <a:tr h="274320">
                <a:tc>
                  <a:txBody>
                    <a:bodyPr/>
                    <a:lstStyle/>
                    <a:p>
                      <a:pPr marL="0" marR="113665">
                        <a:spcBef>
                          <a:spcPts val="70"/>
                        </a:spcBef>
                        <a:spcAft>
                          <a:spcPts val="0"/>
                        </a:spcAft>
                      </a:pPr>
                      <a:r>
                        <a:rPr lang="en-US" sz="2200" spc="-5" dirty="0">
                          <a:effectLst/>
                          <a:latin typeface="Times New Roman" panose="02020603050405020304" pitchFamily="18" charset="0"/>
                          <a:cs typeface="Times New Roman" panose="02020603050405020304" pitchFamily="18" charset="0"/>
                        </a:rPr>
                        <a:t>Nov. 8</a:t>
                      </a:r>
                      <a:endParaRPr lang="en-US" sz="2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1956" marR="21956" marT="0" marB="0"/>
                </a:tc>
                <a:tc>
                  <a:txBody>
                    <a:bodyPr/>
                    <a:lstStyle/>
                    <a:p>
                      <a:pPr marL="63500" marR="635000">
                        <a:spcBef>
                          <a:spcPts val="0"/>
                        </a:spcBef>
                        <a:spcAft>
                          <a:spcPts val="0"/>
                        </a:spcAft>
                        <a:tabLst>
                          <a:tab pos="173990" algn="l"/>
                        </a:tabLst>
                      </a:pPr>
                      <a:r>
                        <a:rPr lang="en-US" sz="2200" i="1" spc="-5" dirty="0">
                          <a:effectLst/>
                          <a:latin typeface="Times New Roman" panose="02020603050405020304" pitchFamily="18" charset="0"/>
                          <a:cs typeface="Times New Roman" panose="02020603050405020304" pitchFamily="18" charset="0"/>
                        </a:rPr>
                        <a:t>Limited Dependent Variables II, and Identification</a:t>
                      </a:r>
                      <a:endParaRPr lang="en-US" sz="2200" i="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1956" marR="21956" marT="0" marB="0"/>
                </a:tc>
                <a:extLst>
                  <a:ext uri="{0D108BD9-81ED-4DB2-BD59-A6C34878D82A}">
                    <a16:rowId xmlns:a16="http://schemas.microsoft.com/office/drawing/2014/main" val="2782337437"/>
                  </a:ext>
                </a:extLst>
              </a:tr>
              <a:tr h="274320">
                <a:tc>
                  <a:txBody>
                    <a:bodyPr/>
                    <a:lstStyle/>
                    <a:p>
                      <a:pPr marL="0" marR="113665">
                        <a:spcBef>
                          <a:spcPts val="70"/>
                        </a:spcBef>
                        <a:spcAft>
                          <a:spcPts val="0"/>
                        </a:spcAft>
                      </a:pPr>
                      <a:r>
                        <a:rPr lang="en-US" sz="2200" spc="-5" dirty="0">
                          <a:effectLst/>
                          <a:latin typeface="Times New Roman" panose="02020603050405020304" pitchFamily="18" charset="0"/>
                          <a:cs typeface="Times New Roman" panose="02020603050405020304" pitchFamily="18" charset="0"/>
                        </a:rPr>
                        <a:t>Nov. 15</a:t>
                      </a:r>
                      <a:endParaRPr lang="en-US" sz="2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1956" marR="21956" marT="0" marB="0"/>
                </a:tc>
                <a:tc>
                  <a:txBody>
                    <a:bodyPr/>
                    <a:lstStyle/>
                    <a:p>
                      <a:pPr marL="57150" marR="0">
                        <a:spcBef>
                          <a:spcPts val="0"/>
                        </a:spcBef>
                        <a:spcAft>
                          <a:spcPts val="0"/>
                        </a:spcAft>
                      </a:pPr>
                      <a:r>
                        <a:rPr lang="en-US" sz="2200" i="1" dirty="0">
                          <a:effectLst/>
                          <a:latin typeface="Times New Roman" panose="02020603050405020304" pitchFamily="18" charset="0"/>
                          <a:cs typeface="Times New Roman" panose="02020603050405020304" pitchFamily="18" charset="0"/>
                        </a:rPr>
                        <a:t>Differences -in-Differences</a:t>
                      </a:r>
                    </a:p>
                  </a:txBody>
                  <a:tcPr marL="21956" marR="21956" marT="0" marB="0"/>
                </a:tc>
                <a:extLst>
                  <a:ext uri="{0D108BD9-81ED-4DB2-BD59-A6C34878D82A}">
                    <a16:rowId xmlns:a16="http://schemas.microsoft.com/office/drawing/2014/main" val="1142767260"/>
                  </a:ext>
                </a:extLst>
              </a:tr>
              <a:tr h="274320">
                <a:tc>
                  <a:txBody>
                    <a:bodyPr/>
                    <a:lstStyle/>
                    <a:p>
                      <a:pPr marL="0" marR="113665">
                        <a:spcBef>
                          <a:spcPts val="70"/>
                        </a:spcBef>
                        <a:spcAft>
                          <a:spcPts val="0"/>
                        </a:spcAft>
                      </a:pPr>
                      <a:r>
                        <a:rPr lang="en-US" sz="2200" spc="-5">
                          <a:effectLst/>
                          <a:latin typeface="Times New Roman" panose="02020603050405020304" pitchFamily="18" charset="0"/>
                          <a:cs typeface="Times New Roman" panose="02020603050405020304" pitchFamily="18" charset="0"/>
                        </a:rPr>
                        <a:t>Nov. 22</a:t>
                      </a:r>
                      <a:endParaRPr lang="en-US" sz="2200">
                        <a:effectLst/>
                        <a:latin typeface="Times New Roman" panose="02020603050405020304" pitchFamily="18" charset="0"/>
                        <a:ea typeface="Calibri" panose="020F0502020204030204" pitchFamily="34" charset="0"/>
                        <a:cs typeface="Times New Roman" panose="02020603050405020304" pitchFamily="18" charset="0"/>
                      </a:endParaRPr>
                    </a:p>
                  </a:txBody>
                  <a:tcPr marL="21956" marR="21956" marT="0" marB="0"/>
                </a:tc>
                <a:tc>
                  <a:txBody>
                    <a:bodyPr/>
                    <a:lstStyle/>
                    <a:p>
                      <a:pPr marL="64135" marR="749300">
                        <a:spcBef>
                          <a:spcPts val="0"/>
                        </a:spcBef>
                        <a:spcAft>
                          <a:spcPts val="0"/>
                        </a:spcAft>
                      </a:pPr>
                      <a:r>
                        <a:rPr lang="en-US" sz="2200" i="1" dirty="0">
                          <a:effectLst/>
                          <a:latin typeface="Times New Roman" panose="02020603050405020304" pitchFamily="18" charset="0"/>
                          <a:cs typeface="Times New Roman" panose="02020603050405020304" pitchFamily="18" charset="0"/>
                        </a:rPr>
                        <a:t>Synthetic Controls &amp; ML (if time)</a:t>
                      </a:r>
                    </a:p>
                  </a:txBody>
                  <a:tcPr marL="21956" marR="21956" marT="0" marB="0"/>
                </a:tc>
                <a:extLst>
                  <a:ext uri="{0D108BD9-81ED-4DB2-BD59-A6C34878D82A}">
                    <a16:rowId xmlns:a16="http://schemas.microsoft.com/office/drawing/2014/main" val="4256372080"/>
                  </a:ext>
                </a:extLst>
              </a:tr>
              <a:tr h="274320">
                <a:tc>
                  <a:txBody>
                    <a:bodyPr/>
                    <a:lstStyle/>
                    <a:p>
                      <a:pPr marL="0" marR="113665">
                        <a:spcBef>
                          <a:spcPts val="70"/>
                        </a:spcBef>
                        <a:spcAft>
                          <a:spcPts val="0"/>
                        </a:spcAft>
                      </a:pPr>
                      <a:r>
                        <a:rPr lang="en-US" sz="2200" spc="-5" dirty="0">
                          <a:effectLst/>
                          <a:latin typeface="Times New Roman" panose="02020603050405020304" pitchFamily="18" charset="0"/>
                          <a:cs typeface="Times New Roman" panose="02020603050405020304" pitchFamily="18" charset="0"/>
                        </a:rPr>
                        <a:t>Nov. 29</a:t>
                      </a:r>
                      <a:endParaRPr lang="en-US" sz="2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1956" marR="21956" marT="0" marB="0"/>
                </a:tc>
                <a:tc>
                  <a:txBody>
                    <a:bodyPr/>
                    <a:lstStyle/>
                    <a:p>
                      <a:pPr marL="0" marR="0">
                        <a:spcBef>
                          <a:spcPts val="60"/>
                        </a:spcBef>
                        <a:spcAft>
                          <a:spcPts val="0"/>
                        </a:spcAft>
                        <a:tabLst>
                          <a:tab pos="173990" algn="l"/>
                        </a:tabLst>
                      </a:pPr>
                      <a:r>
                        <a:rPr lang="en-US" sz="2200" b="1" u="sng" spc="-5" dirty="0">
                          <a:solidFill>
                            <a:schemeClr val="tx1"/>
                          </a:solidFill>
                          <a:effectLst/>
                          <a:latin typeface="Times New Roman" panose="02020603050405020304" pitchFamily="18" charset="0"/>
                          <a:cs typeface="Times New Roman" panose="02020603050405020304" pitchFamily="18" charset="0"/>
                        </a:rPr>
                        <a:t>Class Presentations</a:t>
                      </a:r>
                      <a:r>
                        <a:rPr lang="en-US" sz="2200" b="1" u="sng" dirty="0">
                          <a:solidFill>
                            <a:schemeClr val="tx1"/>
                          </a:solidFill>
                          <a:effectLst/>
                          <a:latin typeface="Times New Roman" panose="02020603050405020304" pitchFamily="18" charset="0"/>
                          <a:cs typeface="Times New Roman" panose="02020603050405020304" pitchFamily="18" charset="0"/>
                        </a:rPr>
                        <a:t> </a:t>
                      </a:r>
                      <a:endParaRPr lang="en-US" sz="2200" b="1" u="sng"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21956" marR="21956" marT="0" marB="0"/>
                </a:tc>
                <a:extLst>
                  <a:ext uri="{0D108BD9-81ED-4DB2-BD59-A6C34878D82A}">
                    <a16:rowId xmlns:a16="http://schemas.microsoft.com/office/drawing/2014/main" val="3416856669"/>
                  </a:ext>
                </a:extLst>
              </a:tr>
              <a:tr h="274320">
                <a:tc>
                  <a:txBody>
                    <a:bodyPr/>
                    <a:lstStyle/>
                    <a:p>
                      <a:pPr marL="0" marR="113665">
                        <a:spcBef>
                          <a:spcPts val="70"/>
                        </a:spcBef>
                        <a:spcAft>
                          <a:spcPts val="0"/>
                        </a:spcAft>
                      </a:pPr>
                      <a:r>
                        <a:rPr lang="en-US" sz="2200" spc="-5">
                          <a:effectLst/>
                          <a:latin typeface="Times New Roman" panose="02020603050405020304" pitchFamily="18" charset="0"/>
                          <a:cs typeface="Times New Roman" panose="02020603050405020304" pitchFamily="18" charset="0"/>
                        </a:rPr>
                        <a:t>Dec. 6</a:t>
                      </a:r>
                      <a:endParaRPr lang="en-US" sz="2200">
                        <a:effectLst/>
                        <a:latin typeface="Times New Roman" panose="02020603050405020304" pitchFamily="18" charset="0"/>
                        <a:ea typeface="Calibri" panose="020F0502020204030204" pitchFamily="34" charset="0"/>
                        <a:cs typeface="Times New Roman" panose="02020603050405020304" pitchFamily="18" charset="0"/>
                      </a:endParaRPr>
                    </a:p>
                  </a:txBody>
                  <a:tcPr marL="21956" marR="21956" marT="0" marB="0"/>
                </a:tc>
                <a:tc>
                  <a:txBody>
                    <a:bodyPr/>
                    <a:lstStyle/>
                    <a:p>
                      <a:pPr marL="0" marR="0">
                        <a:spcBef>
                          <a:spcPts val="60"/>
                        </a:spcBef>
                        <a:spcAft>
                          <a:spcPts val="0"/>
                        </a:spcAft>
                        <a:tabLst>
                          <a:tab pos="173990" algn="l"/>
                        </a:tabLst>
                      </a:pPr>
                      <a:r>
                        <a:rPr lang="en-US" sz="2200" b="1" u="sng" spc="-5" dirty="0">
                          <a:solidFill>
                            <a:schemeClr val="tx1"/>
                          </a:solidFill>
                          <a:effectLst/>
                          <a:latin typeface="Times New Roman" panose="02020603050405020304" pitchFamily="18" charset="0"/>
                          <a:cs typeface="Times New Roman" panose="02020603050405020304" pitchFamily="18" charset="0"/>
                        </a:rPr>
                        <a:t>Class Presentations</a:t>
                      </a:r>
                      <a:r>
                        <a:rPr lang="en-US" sz="2200" b="1" u="sng" dirty="0">
                          <a:solidFill>
                            <a:schemeClr val="tx1"/>
                          </a:solidFill>
                          <a:effectLst/>
                          <a:latin typeface="Times New Roman" panose="02020603050405020304" pitchFamily="18" charset="0"/>
                          <a:cs typeface="Times New Roman" panose="02020603050405020304" pitchFamily="18" charset="0"/>
                        </a:rPr>
                        <a:t> </a:t>
                      </a:r>
                      <a:endParaRPr lang="en-US" sz="2200" b="1" u="sng"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21956" marR="21956" marT="0" marB="0"/>
                </a:tc>
                <a:extLst>
                  <a:ext uri="{0D108BD9-81ED-4DB2-BD59-A6C34878D82A}">
                    <a16:rowId xmlns:a16="http://schemas.microsoft.com/office/drawing/2014/main" val="2440937511"/>
                  </a:ext>
                </a:extLst>
              </a:tr>
              <a:tr h="274320">
                <a:tc>
                  <a:txBody>
                    <a:bodyPr/>
                    <a:lstStyle/>
                    <a:p>
                      <a:pPr marL="0" marR="113665">
                        <a:spcBef>
                          <a:spcPts val="70"/>
                        </a:spcBef>
                        <a:spcAft>
                          <a:spcPts val="0"/>
                        </a:spcAft>
                      </a:pPr>
                      <a:r>
                        <a:rPr lang="en-US" sz="2200" spc="-5" dirty="0">
                          <a:effectLst/>
                          <a:latin typeface="Times New Roman" panose="02020603050405020304" pitchFamily="18" charset="0"/>
                          <a:cs typeface="Times New Roman" panose="02020603050405020304" pitchFamily="18" charset="0"/>
                        </a:rPr>
                        <a:t>Dec. 16</a:t>
                      </a:r>
                      <a:endParaRPr lang="en-US" sz="2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1956" marR="21956" marT="0" marB="0"/>
                </a:tc>
                <a:tc>
                  <a:txBody>
                    <a:bodyPr/>
                    <a:lstStyle/>
                    <a:p>
                      <a:pPr marL="0" marR="0">
                        <a:spcBef>
                          <a:spcPts val="60"/>
                        </a:spcBef>
                        <a:spcAft>
                          <a:spcPts val="0"/>
                        </a:spcAft>
                        <a:tabLst>
                          <a:tab pos="173990" algn="l"/>
                        </a:tabLst>
                      </a:pPr>
                      <a:r>
                        <a:rPr lang="en-US" sz="2200" b="1" u="sng" spc="-5" dirty="0">
                          <a:effectLst/>
                          <a:latin typeface="Times New Roman" panose="02020603050405020304" pitchFamily="18" charset="0"/>
                          <a:ea typeface="Calibri" panose="020F0502020204030204" pitchFamily="34" charset="0"/>
                          <a:cs typeface="Times New Roman" panose="02020603050405020304" pitchFamily="18" charset="0"/>
                        </a:rPr>
                        <a:t>Paper Due</a:t>
                      </a:r>
                      <a:endParaRPr lang="en-US" sz="2200" b="1" u="sng"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1956" marR="21956" marT="0" marB="0"/>
                </a:tc>
                <a:extLst>
                  <a:ext uri="{0D108BD9-81ED-4DB2-BD59-A6C34878D82A}">
                    <a16:rowId xmlns:a16="http://schemas.microsoft.com/office/drawing/2014/main" val="2035122945"/>
                  </a:ext>
                </a:extLst>
              </a:tr>
            </a:tbl>
          </a:graphicData>
        </a:graphic>
      </p:graphicFrame>
      <p:sp>
        <p:nvSpPr>
          <p:cNvPr id="11" name="Title 1">
            <a:extLst>
              <a:ext uri="{FF2B5EF4-FFF2-40B4-BE49-F238E27FC236}">
                <a16:creationId xmlns:a16="http://schemas.microsoft.com/office/drawing/2014/main" id="{33D31E68-5318-0842-F9C0-0204ADD53CCA}"/>
              </a:ext>
            </a:extLst>
          </p:cNvPr>
          <p:cNvSpPr txBox="1">
            <a:spLocks/>
          </p:cNvSpPr>
          <p:nvPr/>
        </p:nvSpPr>
        <p:spPr>
          <a:xfrm>
            <a:off x="389504" y="152400"/>
            <a:ext cx="10565008"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Course Outline </a:t>
            </a:r>
            <a:r>
              <a:rPr lang="en-US" sz="3200" dirty="0">
                <a:latin typeface="Times New Roman" panose="02020603050405020304" pitchFamily="18" charset="0"/>
              </a:rPr>
              <a:t>(check syllabus for up to date info)</a:t>
            </a:r>
            <a:endParaRPr lang="en-US" dirty="0">
              <a:latin typeface="Times New Roman" panose="02020603050405020304" pitchFamily="18" charset="0"/>
            </a:endParaRPr>
          </a:p>
        </p:txBody>
      </p:sp>
    </p:spTree>
    <p:extLst>
      <p:ext uri="{BB962C8B-B14F-4D97-AF65-F5344CB8AC3E}">
        <p14:creationId xmlns:p14="http://schemas.microsoft.com/office/powerpoint/2010/main" val="5557450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853225-DD5F-4D7C-7323-690B96831E3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DC9B659-0EF8-9BEE-44A5-F6BFBFCB9D73}"/>
              </a:ext>
            </a:extLst>
          </p:cNvPr>
          <p:cNvSpPr>
            <a:spLocks noGrp="1"/>
          </p:cNvSpPr>
          <p:nvPr>
            <p:ph type="title"/>
          </p:nvPr>
        </p:nvSpPr>
        <p:spPr>
          <a:xfrm>
            <a:off x="2470404" y="337710"/>
            <a:ext cx="7269480" cy="1325562"/>
          </a:xfrm>
        </p:spPr>
        <p:txBody>
          <a:bodyPr/>
          <a:lstStyle/>
          <a:p>
            <a:r>
              <a:rPr lang="en-US" dirty="0"/>
              <a:t> </a:t>
            </a:r>
          </a:p>
        </p:txBody>
      </p:sp>
      <p:sp>
        <p:nvSpPr>
          <p:cNvPr id="5" name="Title 1">
            <a:extLst>
              <a:ext uri="{FF2B5EF4-FFF2-40B4-BE49-F238E27FC236}">
                <a16:creationId xmlns:a16="http://schemas.microsoft.com/office/drawing/2014/main" id="{CC219FE4-37C0-ACF8-BD81-F208D1F64CAF}"/>
              </a:ext>
            </a:extLst>
          </p:cNvPr>
          <p:cNvSpPr txBox="1">
            <a:spLocks/>
          </p:cNvSpPr>
          <p:nvPr/>
        </p:nvSpPr>
        <p:spPr>
          <a:xfrm>
            <a:off x="389504" y="365760"/>
            <a:ext cx="10565008"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Where this course fits</a:t>
            </a:r>
          </a:p>
        </p:txBody>
      </p:sp>
      <p:sp>
        <p:nvSpPr>
          <p:cNvPr id="6" name="Content Placeholder 5">
            <a:extLst>
              <a:ext uri="{FF2B5EF4-FFF2-40B4-BE49-F238E27FC236}">
                <a16:creationId xmlns:a16="http://schemas.microsoft.com/office/drawing/2014/main" id="{D2E01CEE-960F-C142-07C6-E7CCF0DB0201}"/>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6427495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BD568-A3DE-4D27-9652-A8CF021A9E7A}"/>
              </a:ext>
            </a:extLst>
          </p:cNvPr>
          <p:cNvSpPr>
            <a:spLocks noGrp="1"/>
          </p:cNvSpPr>
          <p:nvPr>
            <p:ph type="title"/>
          </p:nvPr>
        </p:nvSpPr>
        <p:spPr>
          <a:xfrm>
            <a:off x="2470404" y="947309"/>
            <a:ext cx="7269480" cy="1325562"/>
          </a:xfrm>
        </p:spPr>
        <p:txBody>
          <a:bodyPr/>
          <a:lstStyle/>
          <a:p>
            <a:r>
              <a:rPr lang="en-US" sz="2400" dirty="0"/>
              <a:t> </a:t>
            </a:r>
          </a:p>
        </p:txBody>
      </p:sp>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381000" y="1828799"/>
            <a:ext cx="10668000" cy="5486401"/>
          </a:xfrm>
        </p:spPr>
        <p:txBody>
          <a:bodyPr>
            <a:noAutofit/>
          </a:bodyPr>
          <a:lstStyle/>
          <a:p>
            <a:pPr marL="0" indent="0" algn="just">
              <a:spcBef>
                <a:spcPts val="0"/>
              </a:spcBef>
              <a:spcAft>
                <a:spcPts val="0"/>
              </a:spcAft>
              <a:buNone/>
            </a:pPr>
            <a:r>
              <a:rPr lang="en-US" sz="2400" b="1"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rPr>
              <a:t>Paper Timeline</a:t>
            </a:r>
            <a:endParaRPr lang="en-US" sz="2400"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5" name="Title 1">
            <a:extLst>
              <a:ext uri="{FF2B5EF4-FFF2-40B4-BE49-F238E27FC236}">
                <a16:creationId xmlns:a16="http://schemas.microsoft.com/office/drawing/2014/main" id="{AB9CABD2-957B-4662-975E-DA68FC464FE1}"/>
              </a:ext>
            </a:extLst>
          </p:cNvPr>
          <p:cNvSpPr txBox="1">
            <a:spLocks/>
          </p:cNvSpPr>
          <p:nvPr/>
        </p:nvSpPr>
        <p:spPr>
          <a:xfrm>
            <a:off x="389504" y="975359"/>
            <a:ext cx="10565008"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sz="2400" dirty="0">
                <a:latin typeface="Times New Roman" panose="02020603050405020304" pitchFamily="18" charset="0"/>
              </a:rPr>
              <a:t>Introduction &amp; Syllabus</a:t>
            </a:r>
          </a:p>
        </p:txBody>
      </p:sp>
      <p:graphicFrame>
        <p:nvGraphicFramePr>
          <p:cNvPr id="3" name="Table 2">
            <a:extLst>
              <a:ext uri="{FF2B5EF4-FFF2-40B4-BE49-F238E27FC236}">
                <a16:creationId xmlns:a16="http://schemas.microsoft.com/office/drawing/2014/main" id="{2370CA9F-4AAF-2EEB-9E28-AF33D930E4D5}"/>
              </a:ext>
            </a:extLst>
          </p:cNvPr>
          <p:cNvGraphicFramePr>
            <a:graphicFrameLocks noGrp="1"/>
          </p:cNvGraphicFramePr>
          <p:nvPr/>
        </p:nvGraphicFramePr>
        <p:xfrm>
          <a:off x="228600" y="1021521"/>
          <a:ext cx="9049512" cy="5364480"/>
        </p:xfrm>
        <a:graphic>
          <a:graphicData uri="http://schemas.openxmlformats.org/drawingml/2006/table">
            <a:tbl>
              <a:tblPr firstRow="1" firstCol="1" bandRow="1">
                <a:tableStyleId>{5C22544A-7EE6-4342-B048-85BDC9FD1C3A}</a:tableStyleId>
              </a:tblPr>
              <a:tblGrid>
                <a:gridCol w="1299412">
                  <a:extLst>
                    <a:ext uri="{9D8B030D-6E8A-4147-A177-3AD203B41FA5}">
                      <a16:colId xmlns:a16="http://schemas.microsoft.com/office/drawing/2014/main" val="2543321271"/>
                    </a:ext>
                  </a:extLst>
                </a:gridCol>
                <a:gridCol w="7750100">
                  <a:extLst>
                    <a:ext uri="{9D8B030D-6E8A-4147-A177-3AD203B41FA5}">
                      <a16:colId xmlns:a16="http://schemas.microsoft.com/office/drawing/2014/main" val="4201163227"/>
                    </a:ext>
                  </a:extLst>
                </a:gridCol>
              </a:tblGrid>
              <a:tr h="274320">
                <a:tc>
                  <a:txBody>
                    <a:bodyPr/>
                    <a:lstStyle/>
                    <a:p>
                      <a:pPr marL="0" marR="113665">
                        <a:spcBef>
                          <a:spcPts val="70"/>
                        </a:spcBef>
                        <a:spcAft>
                          <a:spcPts val="0"/>
                        </a:spcAft>
                      </a:pPr>
                      <a:r>
                        <a:rPr lang="en-US" sz="2200" spc="-5" dirty="0">
                          <a:effectLst/>
                          <a:latin typeface="Times New Roman" panose="02020603050405020304" pitchFamily="18" charset="0"/>
                          <a:cs typeface="Times New Roman" panose="02020603050405020304" pitchFamily="18" charset="0"/>
                        </a:rPr>
                        <a:t>Date</a:t>
                      </a:r>
                      <a:endParaRPr lang="en-US" sz="2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1956" marR="21956" marT="0" marB="0"/>
                </a:tc>
                <a:tc>
                  <a:txBody>
                    <a:bodyPr/>
                    <a:lstStyle/>
                    <a:p>
                      <a:pPr marL="0" marR="113665">
                        <a:spcBef>
                          <a:spcPts val="70"/>
                        </a:spcBef>
                        <a:spcAft>
                          <a:spcPts val="0"/>
                        </a:spcAft>
                      </a:pPr>
                      <a:r>
                        <a:rPr lang="en-US" sz="2200" spc="-5" dirty="0">
                          <a:effectLst/>
                          <a:latin typeface="Times New Roman" panose="02020603050405020304" pitchFamily="18" charset="0"/>
                          <a:cs typeface="Times New Roman" panose="02020603050405020304" pitchFamily="18" charset="0"/>
                        </a:rPr>
                        <a:t>Topic</a:t>
                      </a:r>
                      <a:endParaRPr lang="en-US" sz="2200" dirty="0">
                        <a:effectLst/>
                        <a:latin typeface="Times New Roman" panose="02020603050405020304" pitchFamily="18" charset="0"/>
                        <a:cs typeface="Times New Roman" panose="02020603050405020304" pitchFamily="18" charset="0"/>
                      </a:endParaRPr>
                    </a:p>
                  </a:txBody>
                  <a:tcPr marL="21956" marR="21956" marT="0" marB="0"/>
                </a:tc>
                <a:extLst>
                  <a:ext uri="{0D108BD9-81ED-4DB2-BD59-A6C34878D82A}">
                    <a16:rowId xmlns:a16="http://schemas.microsoft.com/office/drawing/2014/main" val="3589611624"/>
                  </a:ext>
                </a:extLst>
              </a:tr>
              <a:tr h="274320">
                <a:tc>
                  <a:txBody>
                    <a:bodyPr/>
                    <a:lstStyle/>
                    <a:p>
                      <a:pPr marL="0" marR="113665">
                        <a:spcBef>
                          <a:spcPts val="70"/>
                        </a:spcBef>
                        <a:spcAft>
                          <a:spcPts val="0"/>
                        </a:spcAft>
                      </a:pPr>
                      <a:r>
                        <a:rPr lang="en-US" sz="2200" spc="-5">
                          <a:effectLst/>
                          <a:latin typeface="Times New Roman" panose="02020603050405020304" pitchFamily="18" charset="0"/>
                          <a:cs typeface="Times New Roman" panose="02020603050405020304" pitchFamily="18" charset="0"/>
                        </a:rPr>
                        <a:t>Sep. 6</a:t>
                      </a:r>
                      <a:endParaRPr lang="en-US" sz="2200">
                        <a:effectLst/>
                        <a:latin typeface="Times New Roman" panose="02020603050405020304" pitchFamily="18" charset="0"/>
                        <a:ea typeface="Calibri" panose="020F0502020204030204" pitchFamily="34" charset="0"/>
                        <a:cs typeface="Times New Roman" panose="02020603050405020304" pitchFamily="18" charset="0"/>
                      </a:endParaRPr>
                    </a:p>
                  </a:txBody>
                  <a:tcPr marL="21956" marR="21956" marT="0" marB="0"/>
                </a:tc>
                <a:tc>
                  <a:txBody>
                    <a:bodyPr/>
                    <a:lstStyle/>
                    <a:p>
                      <a:pPr marL="0" marR="0">
                        <a:spcBef>
                          <a:spcPts val="85"/>
                        </a:spcBef>
                        <a:spcAft>
                          <a:spcPts val="0"/>
                        </a:spcAft>
                      </a:pPr>
                      <a:r>
                        <a:rPr lang="en-US" sz="2200" spc="-10" dirty="0">
                          <a:effectLst/>
                          <a:latin typeface="Times New Roman" panose="02020603050405020304" pitchFamily="18" charset="0"/>
                          <a:cs typeface="Times New Roman" panose="02020603050405020304" pitchFamily="18" charset="0"/>
                        </a:rPr>
                        <a:t>Econometric Philosophies:</a:t>
                      </a:r>
                      <a:endParaRPr lang="en-US" sz="2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1956" marR="21956" marT="0" marB="0"/>
                </a:tc>
                <a:extLst>
                  <a:ext uri="{0D108BD9-81ED-4DB2-BD59-A6C34878D82A}">
                    <a16:rowId xmlns:a16="http://schemas.microsoft.com/office/drawing/2014/main" val="3594516570"/>
                  </a:ext>
                </a:extLst>
              </a:tr>
              <a:tr h="274320">
                <a:tc>
                  <a:txBody>
                    <a:bodyPr/>
                    <a:lstStyle/>
                    <a:p>
                      <a:pPr marL="0" marR="113665">
                        <a:spcBef>
                          <a:spcPts val="70"/>
                        </a:spcBef>
                        <a:spcAft>
                          <a:spcPts val="0"/>
                        </a:spcAft>
                      </a:pPr>
                      <a:r>
                        <a:rPr lang="en-US" sz="2200" spc="-5">
                          <a:effectLst/>
                          <a:latin typeface="Times New Roman" panose="02020603050405020304" pitchFamily="18" charset="0"/>
                          <a:cs typeface="Times New Roman" panose="02020603050405020304" pitchFamily="18" charset="0"/>
                        </a:rPr>
                        <a:t>Sep. 13</a:t>
                      </a:r>
                      <a:endParaRPr lang="en-US" sz="2200">
                        <a:effectLst/>
                        <a:latin typeface="Times New Roman" panose="02020603050405020304" pitchFamily="18" charset="0"/>
                        <a:ea typeface="Calibri" panose="020F0502020204030204" pitchFamily="34" charset="0"/>
                        <a:cs typeface="Times New Roman" panose="02020603050405020304" pitchFamily="18" charset="0"/>
                      </a:endParaRPr>
                    </a:p>
                  </a:txBody>
                  <a:tcPr marL="21956" marR="21956" marT="0" marB="0"/>
                </a:tc>
                <a:tc>
                  <a:txBody>
                    <a:bodyPr/>
                    <a:lstStyle/>
                    <a:p>
                      <a:pPr marL="0" marR="0">
                        <a:spcBef>
                          <a:spcPts val="0"/>
                        </a:spcBef>
                        <a:spcAft>
                          <a:spcPts val="0"/>
                        </a:spcAft>
                      </a:pPr>
                      <a:r>
                        <a:rPr lang="en-US" sz="2200" dirty="0">
                          <a:effectLst/>
                          <a:latin typeface="Times New Roman" panose="02020603050405020304" pitchFamily="18" charset="0"/>
                          <a:cs typeface="Times New Roman" panose="02020603050405020304" pitchFamily="18" charset="0"/>
                        </a:rPr>
                        <a:t>Univariate OLS</a:t>
                      </a:r>
                      <a:endParaRPr lang="en-US" sz="2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1956" marR="21956" marT="0" marB="0"/>
                </a:tc>
                <a:extLst>
                  <a:ext uri="{0D108BD9-81ED-4DB2-BD59-A6C34878D82A}">
                    <a16:rowId xmlns:a16="http://schemas.microsoft.com/office/drawing/2014/main" val="1118073871"/>
                  </a:ext>
                </a:extLst>
              </a:tr>
              <a:tr h="274320">
                <a:tc>
                  <a:txBody>
                    <a:bodyPr/>
                    <a:lstStyle/>
                    <a:p>
                      <a:pPr marL="0" marR="113665">
                        <a:spcBef>
                          <a:spcPts val="70"/>
                        </a:spcBef>
                        <a:spcAft>
                          <a:spcPts val="0"/>
                        </a:spcAft>
                      </a:pPr>
                      <a:r>
                        <a:rPr lang="en-US" sz="2200" spc="-5">
                          <a:effectLst/>
                          <a:latin typeface="Times New Roman" panose="02020603050405020304" pitchFamily="18" charset="0"/>
                          <a:cs typeface="Times New Roman" panose="02020603050405020304" pitchFamily="18" charset="0"/>
                        </a:rPr>
                        <a:t>Sep. 20</a:t>
                      </a:r>
                      <a:endParaRPr lang="en-US" sz="2200">
                        <a:effectLst/>
                        <a:latin typeface="Times New Roman" panose="02020603050405020304" pitchFamily="18" charset="0"/>
                        <a:ea typeface="Calibri" panose="020F0502020204030204" pitchFamily="34" charset="0"/>
                        <a:cs typeface="Times New Roman" panose="02020603050405020304" pitchFamily="18" charset="0"/>
                      </a:endParaRPr>
                    </a:p>
                  </a:txBody>
                  <a:tcPr marL="21956" marR="21956" marT="0" marB="0"/>
                </a:tc>
                <a:tc>
                  <a:txBody>
                    <a:bodyPr/>
                    <a:lstStyle/>
                    <a:p>
                      <a:pPr marL="63500" marR="0">
                        <a:spcBef>
                          <a:spcPts val="85"/>
                        </a:spcBef>
                        <a:spcAft>
                          <a:spcPts val="0"/>
                        </a:spcAft>
                      </a:pPr>
                      <a:r>
                        <a:rPr lang="en-US" sz="2200" dirty="0">
                          <a:effectLst/>
                          <a:latin typeface="Times New Roman" panose="02020603050405020304" pitchFamily="18" charset="0"/>
                          <a:cs typeface="Times New Roman" panose="02020603050405020304" pitchFamily="18" charset="0"/>
                        </a:rPr>
                        <a:t>Regression I:</a:t>
                      </a:r>
                      <a:endParaRPr lang="en-US" sz="2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1956" marR="21956" marT="0" marB="0"/>
                </a:tc>
                <a:extLst>
                  <a:ext uri="{0D108BD9-81ED-4DB2-BD59-A6C34878D82A}">
                    <a16:rowId xmlns:a16="http://schemas.microsoft.com/office/drawing/2014/main" val="3426935034"/>
                  </a:ext>
                </a:extLst>
              </a:tr>
              <a:tr h="274320">
                <a:tc>
                  <a:txBody>
                    <a:bodyPr/>
                    <a:lstStyle/>
                    <a:p>
                      <a:pPr marL="0" marR="113665">
                        <a:spcBef>
                          <a:spcPts val="70"/>
                        </a:spcBef>
                        <a:spcAft>
                          <a:spcPts val="0"/>
                        </a:spcAft>
                      </a:pPr>
                      <a:r>
                        <a:rPr lang="en-US" sz="2200" spc="-5">
                          <a:effectLst/>
                          <a:latin typeface="Times New Roman" panose="02020603050405020304" pitchFamily="18" charset="0"/>
                          <a:cs typeface="Times New Roman" panose="02020603050405020304" pitchFamily="18" charset="0"/>
                        </a:rPr>
                        <a:t>Sep. 27</a:t>
                      </a:r>
                      <a:endParaRPr lang="en-US" sz="2200">
                        <a:effectLst/>
                        <a:latin typeface="Times New Roman" panose="02020603050405020304" pitchFamily="18" charset="0"/>
                        <a:ea typeface="Calibri" panose="020F0502020204030204" pitchFamily="34" charset="0"/>
                        <a:cs typeface="Times New Roman" panose="02020603050405020304" pitchFamily="18" charset="0"/>
                      </a:endParaRPr>
                    </a:p>
                  </a:txBody>
                  <a:tcPr marL="21956" marR="21956" marT="0" marB="0"/>
                </a:tc>
                <a:tc>
                  <a:txBody>
                    <a:bodyPr/>
                    <a:lstStyle/>
                    <a:p>
                      <a:pPr marL="63500" marR="0">
                        <a:spcBef>
                          <a:spcPts val="85"/>
                        </a:spcBef>
                        <a:spcAft>
                          <a:spcPts val="0"/>
                        </a:spcAft>
                      </a:pPr>
                      <a:r>
                        <a:rPr lang="en-US" sz="2200" dirty="0">
                          <a:effectLst/>
                          <a:latin typeface="Times New Roman" panose="02020603050405020304" pitchFamily="18" charset="0"/>
                          <a:cs typeface="Times New Roman" panose="02020603050405020304" pitchFamily="18" charset="0"/>
                        </a:rPr>
                        <a:t>Regression II:</a:t>
                      </a:r>
                      <a:endParaRPr lang="en-US" sz="2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1956" marR="21956" marT="0" marB="0"/>
                </a:tc>
                <a:extLst>
                  <a:ext uri="{0D108BD9-81ED-4DB2-BD59-A6C34878D82A}">
                    <a16:rowId xmlns:a16="http://schemas.microsoft.com/office/drawing/2014/main" val="846098319"/>
                  </a:ext>
                </a:extLst>
              </a:tr>
              <a:tr h="274320">
                <a:tc>
                  <a:txBody>
                    <a:bodyPr/>
                    <a:lstStyle/>
                    <a:p>
                      <a:pPr marL="0" marR="113665">
                        <a:spcBef>
                          <a:spcPts val="70"/>
                        </a:spcBef>
                        <a:spcAft>
                          <a:spcPts val="0"/>
                        </a:spcAft>
                      </a:pPr>
                      <a:r>
                        <a:rPr lang="en-US" sz="2200" spc="-5">
                          <a:effectLst/>
                          <a:latin typeface="Times New Roman" panose="02020603050405020304" pitchFamily="18" charset="0"/>
                          <a:cs typeface="Times New Roman" panose="02020603050405020304" pitchFamily="18" charset="0"/>
                        </a:rPr>
                        <a:t>Oct. 4</a:t>
                      </a:r>
                      <a:endParaRPr lang="en-US" sz="2200">
                        <a:effectLst/>
                        <a:latin typeface="Times New Roman" panose="02020603050405020304" pitchFamily="18" charset="0"/>
                        <a:ea typeface="Calibri" panose="020F0502020204030204" pitchFamily="34" charset="0"/>
                        <a:cs typeface="Times New Roman" panose="02020603050405020304" pitchFamily="18" charset="0"/>
                      </a:endParaRPr>
                    </a:p>
                  </a:txBody>
                  <a:tcPr marL="21956" marR="21956" marT="0" marB="0"/>
                </a:tc>
                <a:tc>
                  <a:txBody>
                    <a:bodyPr/>
                    <a:lstStyle/>
                    <a:p>
                      <a:pPr marL="63500" marR="0">
                        <a:spcBef>
                          <a:spcPts val="85"/>
                        </a:spcBef>
                        <a:spcAft>
                          <a:spcPts val="0"/>
                        </a:spcAft>
                      </a:pPr>
                      <a:r>
                        <a:rPr lang="en-US" sz="2200" b="1" u="sng" dirty="0">
                          <a:effectLst/>
                          <a:latin typeface="Times New Roman" panose="02020603050405020304" pitchFamily="18" charset="0"/>
                          <a:cs typeface="Times New Roman" panose="02020603050405020304" pitchFamily="18" charset="0"/>
                        </a:rPr>
                        <a:t>Data Cleaning and Research Designs </a:t>
                      </a:r>
                      <a:endParaRPr lang="en-US" sz="2200" b="1" u="sng"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1956" marR="21956" marT="0" marB="0"/>
                </a:tc>
                <a:extLst>
                  <a:ext uri="{0D108BD9-81ED-4DB2-BD59-A6C34878D82A}">
                    <a16:rowId xmlns:a16="http://schemas.microsoft.com/office/drawing/2014/main" val="2996255556"/>
                  </a:ext>
                </a:extLst>
              </a:tr>
              <a:tr h="274320">
                <a:tc>
                  <a:txBody>
                    <a:bodyPr/>
                    <a:lstStyle/>
                    <a:p>
                      <a:pPr marL="0" marR="113665">
                        <a:spcBef>
                          <a:spcPts val="70"/>
                        </a:spcBef>
                        <a:spcAft>
                          <a:spcPts val="0"/>
                        </a:spcAft>
                      </a:pPr>
                      <a:r>
                        <a:rPr lang="en-US" sz="2200" spc="-5" dirty="0">
                          <a:effectLst/>
                          <a:latin typeface="Times New Roman" panose="02020603050405020304" pitchFamily="18" charset="0"/>
                          <a:cs typeface="Times New Roman" panose="02020603050405020304" pitchFamily="18" charset="0"/>
                        </a:rPr>
                        <a:t>Oct. </a:t>
                      </a:r>
                      <a:r>
                        <a:rPr lang="en-US" sz="2200" dirty="0">
                          <a:effectLst/>
                          <a:latin typeface="Times New Roman" panose="02020603050405020304" pitchFamily="18" charset="0"/>
                          <a:cs typeface="Times New Roman" panose="02020603050405020304" pitchFamily="18" charset="0"/>
                        </a:rPr>
                        <a:t> </a:t>
                      </a:r>
                      <a:r>
                        <a:rPr lang="en-US" sz="2200" spc="-5" dirty="0">
                          <a:effectLst/>
                          <a:latin typeface="Times New Roman" panose="02020603050405020304" pitchFamily="18" charset="0"/>
                          <a:cs typeface="Times New Roman" panose="02020603050405020304" pitchFamily="18" charset="0"/>
                        </a:rPr>
                        <a:t>11</a:t>
                      </a:r>
                      <a:endParaRPr lang="en-US" sz="2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1956" marR="21956" marT="0" marB="0"/>
                </a:tc>
                <a:tc>
                  <a:txBody>
                    <a:bodyPr/>
                    <a:lstStyle/>
                    <a:p>
                      <a:pPr marL="63500" marR="0">
                        <a:spcBef>
                          <a:spcPts val="85"/>
                        </a:spcBef>
                        <a:spcAft>
                          <a:spcPts val="0"/>
                        </a:spcAft>
                      </a:pPr>
                      <a:r>
                        <a:rPr lang="en-US" sz="2200" dirty="0">
                          <a:effectLst/>
                          <a:latin typeface="Times New Roman" panose="02020603050405020304" pitchFamily="18" charset="0"/>
                          <a:cs typeface="Times New Roman" panose="02020603050405020304" pitchFamily="18" charset="0"/>
                        </a:rPr>
                        <a:t>No class, Fall Reading Week</a:t>
                      </a:r>
                      <a:endParaRPr lang="en-US" sz="2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1956" marR="21956" marT="0" marB="0"/>
                </a:tc>
                <a:extLst>
                  <a:ext uri="{0D108BD9-81ED-4DB2-BD59-A6C34878D82A}">
                    <a16:rowId xmlns:a16="http://schemas.microsoft.com/office/drawing/2014/main" val="2879759389"/>
                  </a:ext>
                </a:extLst>
              </a:tr>
              <a:tr h="274320">
                <a:tc>
                  <a:txBody>
                    <a:bodyPr/>
                    <a:lstStyle/>
                    <a:p>
                      <a:pPr marL="0" marR="113665">
                        <a:spcBef>
                          <a:spcPts val="70"/>
                        </a:spcBef>
                        <a:spcAft>
                          <a:spcPts val="0"/>
                        </a:spcAft>
                      </a:pPr>
                      <a:r>
                        <a:rPr lang="en-US" sz="2200" spc="-5">
                          <a:effectLst/>
                          <a:latin typeface="Times New Roman" panose="02020603050405020304" pitchFamily="18" charset="0"/>
                          <a:cs typeface="Times New Roman" panose="02020603050405020304" pitchFamily="18" charset="0"/>
                        </a:rPr>
                        <a:t>Oct. 18</a:t>
                      </a:r>
                      <a:endParaRPr lang="en-US" sz="2200">
                        <a:effectLst/>
                        <a:latin typeface="Times New Roman" panose="02020603050405020304" pitchFamily="18" charset="0"/>
                        <a:ea typeface="Calibri" panose="020F0502020204030204" pitchFamily="34" charset="0"/>
                        <a:cs typeface="Times New Roman" panose="02020603050405020304" pitchFamily="18" charset="0"/>
                      </a:endParaRPr>
                    </a:p>
                  </a:txBody>
                  <a:tcPr marL="21956" marR="21956" marT="0" marB="0"/>
                </a:tc>
                <a:tc>
                  <a:txBody>
                    <a:bodyPr/>
                    <a:lstStyle/>
                    <a:p>
                      <a:pPr marL="63500" marR="0">
                        <a:spcBef>
                          <a:spcPts val="85"/>
                        </a:spcBef>
                        <a:spcAft>
                          <a:spcPts val="0"/>
                        </a:spcAft>
                      </a:pPr>
                      <a:r>
                        <a:rPr lang="en-US" sz="2200" i="1" dirty="0">
                          <a:effectLst/>
                          <a:latin typeface="Times New Roman" panose="02020603050405020304" pitchFamily="18" charset="0"/>
                          <a:cs typeface="Times New Roman" panose="02020603050405020304" pitchFamily="18" charset="0"/>
                        </a:rPr>
                        <a:t>Matching Methods</a:t>
                      </a:r>
                    </a:p>
                  </a:txBody>
                  <a:tcPr marL="21956" marR="21956" marT="0" marB="0"/>
                </a:tc>
                <a:extLst>
                  <a:ext uri="{0D108BD9-81ED-4DB2-BD59-A6C34878D82A}">
                    <a16:rowId xmlns:a16="http://schemas.microsoft.com/office/drawing/2014/main" val="1633014670"/>
                  </a:ext>
                </a:extLst>
              </a:tr>
              <a:tr h="274320">
                <a:tc>
                  <a:txBody>
                    <a:bodyPr/>
                    <a:lstStyle/>
                    <a:p>
                      <a:pPr marL="0" marR="113665">
                        <a:spcBef>
                          <a:spcPts val="70"/>
                        </a:spcBef>
                        <a:spcAft>
                          <a:spcPts val="0"/>
                        </a:spcAft>
                      </a:pPr>
                      <a:r>
                        <a:rPr lang="en-US" sz="2200" spc="-5">
                          <a:effectLst/>
                          <a:latin typeface="Times New Roman" panose="02020603050405020304" pitchFamily="18" charset="0"/>
                          <a:cs typeface="Times New Roman" panose="02020603050405020304" pitchFamily="18" charset="0"/>
                        </a:rPr>
                        <a:t>Oct. 25</a:t>
                      </a:r>
                      <a:endParaRPr lang="en-US" sz="2200">
                        <a:effectLst/>
                        <a:latin typeface="Times New Roman" panose="02020603050405020304" pitchFamily="18" charset="0"/>
                        <a:ea typeface="Calibri" panose="020F0502020204030204" pitchFamily="34" charset="0"/>
                        <a:cs typeface="Times New Roman" panose="02020603050405020304" pitchFamily="18" charset="0"/>
                      </a:endParaRPr>
                    </a:p>
                  </a:txBody>
                  <a:tcPr marL="21956" marR="21956" marT="0" marB="0"/>
                </a:tc>
                <a:tc>
                  <a:txBody>
                    <a:bodyPr/>
                    <a:lstStyle/>
                    <a:p>
                      <a:pPr marL="63500" marR="113665">
                        <a:spcBef>
                          <a:spcPts val="195"/>
                        </a:spcBef>
                        <a:spcAft>
                          <a:spcPts val="0"/>
                        </a:spcAft>
                        <a:tabLst>
                          <a:tab pos="173990" algn="l"/>
                        </a:tabLst>
                      </a:pPr>
                      <a:r>
                        <a:rPr lang="en-US" sz="2200" i="1" spc="-5" dirty="0">
                          <a:effectLst/>
                          <a:latin typeface="Times New Roman" panose="02020603050405020304" pitchFamily="18" charset="0"/>
                          <a:cs typeface="Times New Roman" panose="02020603050405020304" pitchFamily="18" charset="0"/>
                        </a:rPr>
                        <a:t>Instrumental Variables </a:t>
                      </a:r>
                      <a:r>
                        <a:rPr lang="en-US" sz="2200" i="1" dirty="0">
                          <a:effectLst/>
                          <a:latin typeface="Times New Roman" panose="02020603050405020304" pitchFamily="18" charset="0"/>
                          <a:cs typeface="Times New Roman" panose="02020603050405020304" pitchFamily="18" charset="0"/>
                        </a:rPr>
                        <a:t> </a:t>
                      </a:r>
                      <a:endParaRPr lang="en-US" sz="2200" i="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1956" marR="21956" marT="0" marB="0"/>
                </a:tc>
                <a:extLst>
                  <a:ext uri="{0D108BD9-81ED-4DB2-BD59-A6C34878D82A}">
                    <a16:rowId xmlns:a16="http://schemas.microsoft.com/office/drawing/2014/main" val="4216857459"/>
                  </a:ext>
                </a:extLst>
              </a:tr>
              <a:tr h="274320">
                <a:tc>
                  <a:txBody>
                    <a:bodyPr/>
                    <a:lstStyle/>
                    <a:p>
                      <a:pPr marL="0" marR="113665">
                        <a:spcBef>
                          <a:spcPts val="70"/>
                        </a:spcBef>
                        <a:spcAft>
                          <a:spcPts val="0"/>
                        </a:spcAft>
                      </a:pPr>
                      <a:r>
                        <a:rPr lang="en-US" sz="2200" spc="-5">
                          <a:effectLst/>
                          <a:latin typeface="Times New Roman" panose="02020603050405020304" pitchFamily="18" charset="0"/>
                          <a:cs typeface="Times New Roman" panose="02020603050405020304" pitchFamily="18" charset="0"/>
                        </a:rPr>
                        <a:t>Nov. 1</a:t>
                      </a:r>
                      <a:endParaRPr lang="en-US" sz="2200">
                        <a:effectLst/>
                        <a:latin typeface="Times New Roman" panose="02020603050405020304" pitchFamily="18" charset="0"/>
                        <a:ea typeface="Calibri" panose="020F0502020204030204" pitchFamily="34" charset="0"/>
                        <a:cs typeface="Times New Roman" panose="02020603050405020304" pitchFamily="18" charset="0"/>
                      </a:endParaRPr>
                    </a:p>
                  </a:txBody>
                  <a:tcPr marL="21956" marR="21956" marT="0" marB="0"/>
                </a:tc>
                <a:tc>
                  <a:txBody>
                    <a:bodyPr/>
                    <a:lstStyle/>
                    <a:p>
                      <a:pPr marL="63500" marR="0">
                        <a:spcBef>
                          <a:spcPts val="85"/>
                        </a:spcBef>
                        <a:spcAft>
                          <a:spcPts val="0"/>
                        </a:spcAft>
                      </a:pPr>
                      <a:r>
                        <a:rPr lang="en-US" sz="2200" i="1" dirty="0">
                          <a:effectLst/>
                          <a:latin typeface="Times New Roman" panose="02020603050405020304" pitchFamily="18" charset="0"/>
                          <a:cs typeface="Times New Roman" panose="02020603050405020304" pitchFamily="18" charset="0"/>
                        </a:rPr>
                        <a:t>Limited Dependent Variables I: Binary and Count Data</a:t>
                      </a:r>
                      <a:endParaRPr lang="en-US" sz="2200" i="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1956" marR="21956" marT="0" marB="0"/>
                </a:tc>
                <a:extLst>
                  <a:ext uri="{0D108BD9-81ED-4DB2-BD59-A6C34878D82A}">
                    <a16:rowId xmlns:a16="http://schemas.microsoft.com/office/drawing/2014/main" val="3516133251"/>
                  </a:ext>
                </a:extLst>
              </a:tr>
              <a:tr h="274320">
                <a:tc>
                  <a:txBody>
                    <a:bodyPr/>
                    <a:lstStyle/>
                    <a:p>
                      <a:pPr marL="0" marR="113665">
                        <a:spcBef>
                          <a:spcPts val="70"/>
                        </a:spcBef>
                        <a:spcAft>
                          <a:spcPts val="0"/>
                        </a:spcAft>
                      </a:pPr>
                      <a:r>
                        <a:rPr lang="en-US" sz="2200" spc="-5" dirty="0">
                          <a:effectLst/>
                          <a:latin typeface="Times New Roman" panose="02020603050405020304" pitchFamily="18" charset="0"/>
                          <a:cs typeface="Times New Roman" panose="02020603050405020304" pitchFamily="18" charset="0"/>
                        </a:rPr>
                        <a:t>Nov. 8</a:t>
                      </a:r>
                      <a:endParaRPr lang="en-US" sz="2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1956" marR="21956" marT="0" marB="0"/>
                </a:tc>
                <a:tc>
                  <a:txBody>
                    <a:bodyPr/>
                    <a:lstStyle/>
                    <a:p>
                      <a:pPr marL="63500" marR="635000">
                        <a:spcBef>
                          <a:spcPts val="0"/>
                        </a:spcBef>
                        <a:spcAft>
                          <a:spcPts val="0"/>
                        </a:spcAft>
                        <a:tabLst>
                          <a:tab pos="173990" algn="l"/>
                        </a:tabLst>
                      </a:pPr>
                      <a:r>
                        <a:rPr lang="en-US" sz="2200" i="1" spc="-5" dirty="0">
                          <a:effectLst/>
                          <a:latin typeface="Times New Roman" panose="02020603050405020304" pitchFamily="18" charset="0"/>
                          <a:cs typeface="Times New Roman" panose="02020603050405020304" pitchFamily="18" charset="0"/>
                        </a:rPr>
                        <a:t>Limited Dependent Variables II, and Identification</a:t>
                      </a:r>
                      <a:endParaRPr lang="en-US" sz="2200" i="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1956" marR="21956" marT="0" marB="0"/>
                </a:tc>
                <a:extLst>
                  <a:ext uri="{0D108BD9-81ED-4DB2-BD59-A6C34878D82A}">
                    <a16:rowId xmlns:a16="http://schemas.microsoft.com/office/drawing/2014/main" val="2782337437"/>
                  </a:ext>
                </a:extLst>
              </a:tr>
              <a:tr h="274320">
                <a:tc>
                  <a:txBody>
                    <a:bodyPr/>
                    <a:lstStyle/>
                    <a:p>
                      <a:pPr marL="0" marR="113665">
                        <a:spcBef>
                          <a:spcPts val="70"/>
                        </a:spcBef>
                        <a:spcAft>
                          <a:spcPts val="0"/>
                        </a:spcAft>
                      </a:pPr>
                      <a:r>
                        <a:rPr lang="en-US" sz="2200" spc="-5" dirty="0">
                          <a:effectLst/>
                          <a:latin typeface="Times New Roman" panose="02020603050405020304" pitchFamily="18" charset="0"/>
                          <a:cs typeface="Times New Roman" panose="02020603050405020304" pitchFamily="18" charset="0"/>
                        </a:rPr>
                        <a:t>Nov. 15</a:t>
                      </a:r>
                      <a:endParaRPr lang="en-US" sz="2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1956" marR="21956" marT="0" marB="0"/>
                </a:tc>
                <a:tc>
                  <a:txBody>
                    <a:bodyPr/>
                    <a:lstStyle/>
                    <a:p>
                      <a:pPr marL="57150" marR="0">
                        <a:spcBef>
                          <a:spcPts val="0"/>
                        </a:spcBef>
                        <a:spcAft>
                          <a:spcPts val="0"/>
                        </a:spcAft>
                      </a:pPr>
                      <a:r>
                        <a:rPr lang="en-US" sz="2200" i="1" dirty="0">
                          <a:effectLst/>
                          <a:latin typeface="Times New Roman" panose="02020603050405020304" pitchFamily="18" charset="0"/>
                          <a:cs typeface="Times New Roman" panose="02020603050405020304" pitchFamily="18" charset="0"/>
                        </a:rPr>
                        <a:t>Differences -in-Differences</a:t>
                      </a:r>
                    </a:p>
                  </a:txBody>
                  <a:tcPr marL="21956" marR="21956" marT="0" marB="0"/>
                </a:tc>
                <a:extLst>
                  <a:ext uri="{0D108BD9-81ED-4DB2-BD59-A6C34878D82A}">
                    <a16:rowId xmlns:a16="http://schemas.microsoft.com/office/drawing/2014/main" val="1142767260"/>
                  </a:ext>
                </a:extLst>
              </a:tr>
              <a:tr h="274320">
                <a:tc>
                  <a:txBody>
                    <a:bodyPr/>
                    <a:lstStyle/>
                    <a:p>
                      <a:pPr marL="0" marR="113665">
                        <a:spcBef>
                          <a:spcPts val="70"/>
                        </a:spcBef>
                        <a:spcAft>
                          <a:spcPts val="0"/>
                        </a:spcAft>
                      </a:pPr>
                      <a:r>
                        <a:rPr lang="en-US" sz="2200" spc="-5">
                          <a:effectLst/>
                          <a:latin typeface="Times New Roman" panose="02020603050405020304" pitchFamily="18" charset="0"/>
                          <a:cs typeface="Times New Roman" panose="02020603050405020304" pitchFamily="18" charset="0"/>
                        </a:rPr>
                        <a:t>Nov. 22</a:t>
                      </a:r>
                      <a:endParaRPr lang="en-US" sz="2200">
                        <a:effectLst/>
                        <a:latin typeface="Times New Roman" panose="02020603050405020304" pitchFamily="18" charset="0"/>
                        <a:ea typeface="Calibri" panose="020F0502020204030204" pitchFamily="34" charset="0"/>
                        <a:cs typeface="Times New Roman" panose="02020603050405020304" pitchFamily="18" charset="0"/>
                      </a:endParaRPr>
                    </a:p>
                  </a:txBody>
                  <a:tcPr marL="21956" marR="21956" marT="0" marB="0"/>
                </a:tc>
                <a:tc>
                  <a:txBody>
                    <a:bodyPr/>
                    <a:lstStyle/>
                    <a:p>
                      <a:pPr marL="64135" marR="749300">
                        <a:spcBef>
                          <a:spcPts val="0"/>
                        </a:spcBef>
                        <a:spcAft>
                          <a:spcPts val="0"/>
                        </a:spcAft>
                      </a:pPr>
                      <a:r>
                        <a:rPr lang="en-US" sz="2200" i="1" dirty="0">
                          <a:effectLst/>
                          <a:latin typeface="Times New Roman" panose="02020603050405020304" pitchFamily="18" charset="0"/>
                          <a:cs typeface="Times New Roman" panose="02020603050405020304" pitchFamily="18" charset="0"/>
                        </a:rPr>
                        <a:t>Synthetic Controls &amp; Quantile</a:t>
                      </a:r>
                      <a:r>
                        <a:rPr lang="en-US" sz="2200" i="1" spc="155" dirty="0">
                          <a:effectLst/>
                          <a:latin typeface="Times New Roman" panose="02020603050405020304" pitchFamily="18" charset="0"/>
                          <a:cs typeface="Times New Roman" panose="02020603050405020304" pitchFamily="18" charset="0"/>
                        </a:rPr>
                        <a:t> </a:t>
                      </a:r>
                      <a:r>
                        <a:rPr lang="en-US" sz="2200" i="1" dirty="0">
                          <a:effectLst/>
                          <a:latin typeface="Times New Roman" panose="02020603050405020304" pitchFamily="18" charset="0"/>
                          <a:cs typeface="Times New Roman" panose="02020603050405020304" pitchFamily="18" charset="0"/>
                        </a:rPr>
                        <a:t>Regression </a:t>
                      </a:r>
                    </a:p>
                  </a:txBody>
                  <a:tcPr marL="21956" marR="21956" marT="0" marB="0"/>
                </a:tc>
                <a:extLst>
                  <a:ext uri="{0D108BD9-81ED-4DB2-BD59-A6C34878D82A}">
                    <a16:rowId xmlns:a16="http://schemas.microsoft.com/office/drawing/2014/main" val="4256372080"/>
                  </a:ext>
                </a:extLst>
              </a:tr>
              <a:tr h="274320">
                <a:tc>
                  <a:txBody>
                    <a:bodyPr/>
                    <a:lstStyle/>
                    <a:p>
                      <a:pPr marL="0" marR="113665">
                        <a:spcBef>
                          <a:spcPts val="70"/>
                        </a:spcBef>
                        <a:spcAft>
                          <a:spcPts val="0"/>
                        </a:spcAft>
                      </a:pPr>
                      <a:r>
                        <a:rPr lang="en-US" sz="2200" spc="-5" dirty="0">
                          <a:effectLst/>
                          <a:latin typeface="Times New Roman" panose="02020603050405020304" pitchFamily="18" charset="0"/>
                          <a:cs typeface="Times New Roman" panose="02020603050405020304" pitchFamily="18" charset="0"/>
                        </a:rPr>
                        <a:t>Nov. 29</a:t>
                      </a:r>
                      <a:endParaRPr lang="en-US" sz="2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1956" marR="21956" marT="0" marB="0"/>
                </a:tc>
                <a:tc>
                  <a:txBody>
                    <a:bodyPr/>
                    <a:lstStyle/>
                    <a:p>
                      <a:pPr marL="0" marR="0">
                        <a:spcBef>
                          <a:spcPts val="60"/>
                        </a:spcBef>
                        <a:spcAft>
                          <a:spcPts val="0"/>
                        </a:spcAft>
                        <a:tabLst>
                          <a:tab pos="173990" algn="l"/>
                        </a:tabLst>
                      </a:pPr>
                      <a:r>
                        <a:rPr lang="en-US" sz="2200" b="1" u="sng" spc="-5" dirty="0">
                          <a:solidFill>
                            <a:schemeClr val="tx1"/>
                          </a:solidFill>
                          <a:effectLst/>
                          <a:latin typeface="Times New Roman" panose="02020603050405020304" pitchFamily="18" charset="0"/>
                          <a:cs typeface="Times New Roman" panose="02020603050405020304" pitchFamily="18" charset="0"/>
                        </a:rPr>
                        <a:t>Class Presentations</a:t>
                      </a:r>
                      <a:r>
                        <a:rPr lang="en-US" sz="2200" b="1" u="sng" dirty="0">
                          <a:solidFill>
                            <a:schemeClr val="tx1"/>
                          </a:solidFill>
                          <a:effectLst/>
                          <a:latin typeface="Times New Roman" panose="02020603050405020304" pitchFamily="18" charset="0"/>
                          <a:cs typeface="Times New Roman" panose="02020603050405020304" pitchFamily="18" charset="0"/>
                        </a:rPr>
                        <a:t> </a:t>
                      </a:r>
                      <a:endParaRPr lang="en-US" sz="2200" b="1" u="sng"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21956" marR="21956" marT="0" marB="0"/>
                </a:tc>
                <a:extLst>
                  <a:ext uri="{0D108BD9-81ED-4DB2-BD59-A6C34878D82A}">
                    <a16:rowId xmlns:a16="http://schemas.microsoft.com/office/drawing/2014/main" val="3416856669"/>
                  </a:ext>
                </a:extLst>
              </a:tr>
              <a:tr h="274320">
                <a:tc>
                  <a:txBody>
                    <a:bodyPr/>
                    <a:lstStyle/>
                    <a:p>
                      <a:pPr marL="0" marR="113665">
                        <a:spcBef>
                          <a:spcPts val="70"/>
                        </a:spcBef>
                        <a:spcAft>
                          <a:spcPts val="0"/>
                        </a:spcAft>
                      </a:pPr>
                      <a:r>
                        <a:rPr lang="en-US" sz="2200" spc="-5">
                          <a:effectLst/>
                          <a:latin typeface="Times New Roman" panose="02020603050405020304" pitchFamily="18" charset="0"/>
                          <a:cs typeface="Times New Roman" panose="02020603050405020304" pitchFamily="18" charset="0"/>
                        </a:rPr>
                        <a:t>Dec. 6</a:t>
                      </a:r>
                      <a:endParaRPr lang="en-US" sz="2200">
                        <a:effectLst/>
                        <a:latin typeface="Times New Roman" panose="02020603050405020304" pitchFamily="18" charset="0"/>
                        <a:ea typeface="Calibri" panose="020F0502020204030204" pitchFamily="34" charset="0"/>
                        <a:cs typeface="Times New Roman" panose="02020603050405020304" pitchFamily="18" charset="0"/>
                      </a:endParaRPr>
                    </a:p>
                  </a:txBody>
                  <a:tcPr marL="21956" marR="21956" marT="0" marB="0"/>
                </a:tc>
                <a:tc>
                  <a:txBody>
                    <a:bodyPr/>
                    <a:lstStyle/>
                    <a:p>
                      <a:pPr marL="0" marR="0">
                        <a:spcBef>
                          <a:spcPts val="60"/>
                        </a:spcBef>
                        <a:spcAft>
                          <a:spcPts val="0"/>
                        </a:spcAft>
                        <a:tabLst>
                          <a:tab pos="173990" algn="l"/>
                        </a:tabLst>
                      </a:pPr>
                      <a:r>
                        <a:rPr lang="en-US" sz="2200" b="1" u="sng" spc="-5" dirty="0">
                          <a:solidFill>
                            <a:schemeClr val="tx1"/>
                          </a:solidFill>
                          <a:effectLst/>
                          <a:latin typeface="Times New Roman" panose="02020603050405020304" pitchFamily="18" charset="0"/>
                          <a:cs typeface="Times New Roman" panose="02020603050405020304" pitchFamily="18" charset="0"/>
                        </a:rPr>
                        <a:t>Class Presentations</a:t>
                      </a:r>
                      <a:r>
                        <a:rPr lang="en-US" sz="2200" b="1" u="sng" dirty="0">
                          <a:solidFill>
                            <a:schemeClr val="tx1"/>
                          </a:solidFill>
                          <a:effectLst/>
                          <a:latin typeface="Times New Roman" panose="02020603050405020304" pitchFamily="18" charset="0"/>
                          <a:cs typeface="Times New Roman" panose="02020603050405020304" pitchFamily="18" charset="0"/>
                        </a:rPr>
                        <a:t> </a:t>
                      </a:r>
                      <a:endParaRPr lang="en-US" sz="2200" b="1" u="sng"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21956" marR="21956" marT="0" marB="0"/>
                </a:tc>
                <a:extLst>
                  <a:ext uri="{0D108BD9-81ED-4DB2-BD59-A6C34878D82A}">
                    <a16:rowId xmlns:a16="http://schemas.microsoft.com/office/drawing/2014/main" val="2440937511"/>
                  </a:ext>
                </a:extLst>
              </a:tr>
              <a:tr h="274320">
                <a:tc>
                  <a:txBody>
                    <a:bodyPr/>
                    <a:lstStyle/>
                    <a:p>
                      <a:pPr marL="0" marR="113665">
                        <a:spcBef>
                          <a:spcPts val="70"/>
                        </a:spcBef>
                        <a:spcAft>
                          <a:spcPts val="0"/>
                        </a:spcAft>
                      </a:pPr>
                      <a:r>
                        <a:rPr lang="en-US" sz="2200" spc="-5" dirty="0">
                          <a:effectLst/>
                          <a:latin typeface="Times New Roman" panose="02020603050405020304" pitchFamily="18" charset="0"/>
                          <a:cs typeface="Times New Roman" panose="02020603050405020304" pitchFamily="18" charset="0"/>
                        </a:rPr>
                        <a:t>Dec. 16</a:t>
                      </a:r>
                      <a:endParaRPr lang="en-US" sz="2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1956" marR="21956" marT="0" marB="0"/>
                </a:tc>
                <a:tc>
                  <a:txBody>
                    <a:bodyPr/>
                    <a:lstStyle/>
                    <a:p>
                      <a:pPr marL="0" marR="0">
                        <a:spcBef>
                          <a:spcPts val="60"/>
                        </a:spcBef>
                        <a:spcAft>
                          <a:spcPts val="0"/>
                        </a:spcAft>
                        <a:tabLst>
                          <a:tab pos="173990" algn="l"/>
                        </a:tabLst>
                      </a:pPr>
                      <a:r>
                        <a:rPr lang="en-US" sz="2200" b="1" u="sng" spc="-5" dirty="0">
                          <a:effectLst/>
                          <a:latin typeface="Times New Roman" panose="02020603050405020304" pitchFamily="18" charset="0"/>
                          <a:ea typeface="Calibri" panose="020F0502020204030204" pitchFamily="34" charset="0"/>
                          <a:cs typeface="Times New Roman" panose="02020603050405020304" pitchFamily="18" charset="0"/>
                        </a:rPr>
                        <a:t>Paper Due</a:t>
                      </a:r>
                      <a:endParaRPr lang="en-US" sz="2200" b="1" u="sng"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1956" marR="21956" marT="0" marB="0"/>
                </a:tc>
                <a:extLst>
                  <a:ext uri="{0D108BD9-81ED-4DB2-BD59-A6C34878D82A}">
                    <a16:rowId xmlns:a16="http://schemas.microsoft.com/office/drawing/2014/main" val="2035122945"/>
                  </a:ext>
                </a:extLst>
              </a:tr>
            </a:tbl>
          </a:graphicData>
        </a:graphic>
      </p:graphicFrame>
      <p:sp>
        <p:nvSpPr>
          <p:cNvPr id="7" name="Rectangle 2">
            <a:extLst>
              <a:ext uri="{FF2B5EF4-FFF2-40B4-BE49-F238E27FC236}">
                <a16:creationId xmlns:a16="http://schemas.microsoft.com/office/drawing/2014/main" id="{CF168DE7-8BD3-831D-0163-D67B107AA6E7}"/>
              </a:ext>
            </a:extLst>
          </p:cNvPr>
          <p:cNvSpPr>
            <a:spLocks noChangeArrowheads="1"/>
          </p:cNvSpPr>
          <p:nvPr/>
        </p:nvSpPr>
        <p:spPr bwMode="auto">
          <a:xfrm>
            <a:off x="-15994453" y="-284251"/>
            <a:ext cx="52604537"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r>
              <a:rPr kumimoji="0" lang="en-US" altLang="en-US" sz="2400" b="0" i="0" u="none" strike="noStrike" cap="none" normalizeH="0" baseline="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hlinkClick r:id="rId3"/>
              </a:rPr>
              <a:t>[AH1]</a:t>
            </a:r>
            <a:r>
              <a:rPr kumimoji="0" lang="en-US" altLang="en-US" sz="2400" b="0" i="0" u="none" strike="noStrike" cap="none" normalizeH="0" baseline="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Check this date</a:t>
            </a:r>
            <a:endParaRPr kumimoji="0" lang="en-US" altLang="en-US" sz="24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r>
              <a:rPr kumimoji="0" lang="en-US" altLang="en-US" sz="2400" b="0" i="0" u="none" strike="noStrike" cap="none" normalizeH="0" baseline="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hlinkClick r:id="rId4"/>
              </a:rPr>
              <a:t>[AH2]</a:t>
            </a:r>
            <a:r>
              <a:rPr kumimoji="0" lang="en-US" altLang="en-US" sz="2400" b="0" i="0" u="none" strike="noStrike" cap="none" normalizeH="0" baseline="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Check this date</a:t>
            </a:r>
            <a:endParaRPr kumimoji="0" lang="en-US" altLang="en-US" sz="24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r>
              <a:rPr kumimoji="0" lang="en-US" altLang="en-US" sz="2400" b="0" i="0" u="none" strike="noStrike" cap="none" normalizeH="0" baseline="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hlinkClick r:id="rId5"/>
              </a:rPr>
              <a:t>[AH3]</a:t>
            </a:r>
            <a:r>
              <a:rPr kumimoji="0" lang="en-US" altLang="en-US" sz="2400" b="0" i="0" u="none" strike="noStrike" cap="none" normalizeH="0" baseline="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Guest lecture, Renzo</a:t>
            </a:r>
            <a:endParaRPr kumimoji="0" lang="en-US" altLang="en-US" sz="2400" b="0" i="0" u="none" strike="noStrike" cap="none" normalizeH="0" baseline="0">
              <a:ln>
                <a:noFill/>
              </a:ln>
              <a:solidFill>
                <a:schemeClr val="tx1"/>
              </a:solidFill>
              <a:effectLst/>
              <a:latin typeface="Arial" panose="020B0604020202020204" pitchFamily="34" charset="0"/>
            </a:endParaRPr>
          </a:p>
        </p:txBody>
      </p:sp>
      <p:sp>
        <p:nvSpPr>
          <p:cNvPr id="8" name="TextBox 7">
            <a:extLst>
              <a:ext uri="{FF2B5EF4-FFF2-40B4-BE49-F238E27FC236}">
                <a16:creationId xmlns:a16="http://schemas.microsoft.com/office/drawing/2014/main" id="{A394CA9C-38DC-F7C9-77CD-8DAFB53AEF41}"/>
              </a:ext>
            </a:extLst>
          </p:cNvPr>
          <p:cNvSpPr txBox="1"/>
          <p:nvPr/>
        </p:nvSpPr>
        <p:spPr>
          <a:xfrm>
            <a:off x="4753356" y="1363977"/>
            <a:ext cx="3552444" cy="1371600"/>
          </a:xfrm>
          <a:prstGeom prst="rect">
            <a:avLst/>
          </a:prstGeom>
          <a:solidFill>
            <a:schemeClr val="accent3">
              <a:lumMod val="75000"/>
            </a:schemeClr>
          </a:solidFill>
          <a:ln>
            <a:solidFill>
              <a:schemeClr val="accent3">
                <a:lumMod val="75000"/>
              </a:schemeClr>
            </a:solidFill>
          </a:ln>
        </p:spPr>
        <p:txBody>
          <a:bodyPr wrap="square" rtlCol="0">
            <a:spAutoFit/>
          </a:bodyPr>
          <a:lstStyle/>
          <a:p>
            <a:r>
              <a:rPr lang="en-US" sz="2400" dirty="0">
                <a:solidFill>
                  <a:schemeClr val="bg1"/>
                </a:solidFill>
              </a:rPr>
              <a:t>Research question formation/data hunting</a:t>
            </a:r>
          </a:p>
        </p:txBody>
      </p:sp>
      <p:sp>
        <p:nvSpPr>
          <p:cNvPr id="9" name="TextBox 8">
            <a:extLst>
              <a:ext uri="{FF2B5EF4-FFF2-40B4-BE49-F238E27FC236}">
                <a16:creationId xmlns:a16="http://schemas.microsoft.com/office/drawing/2014/main" id="{DC8DA796-45F1-83A8-8B66-4AC3D4AC125D}"/>
              </a:ext>
            </a:extLst>
          </p:cNvPr>
          <p:cNvSpPr txBox="1"/>
          <p:nvPr/>
        </p:nvSpPr>
        <p:spPr>
          <a:xfrm>
            <a:off x="3810000" y="3263341"/>
            <a:ext cx="1284732" cy="461665"/>
          </a:xfrm>
          <a:prstGeom prst="rect">
            <a:avLst/>
          </a:prstGeom>
          <a:solidFill>
            <a:schemeClr val="accent3">
              <a:lumMod val="75000"/>
            </a:schemeClr>
          </a:solidFill>
          <a:ln>
            <a:solidFill>
              <a:schemeClr val="accent3">
                <a:lumMod val="75000"/>
              </a:schemeClr>
            </a:solidFill>
          </a:ln>
        </p:spPr>
        <p:txBody>
          <a:bodyPr wrap="square" rtlCol="0">
            <a:spAutoFit/>
          </a:bodyPr>
          <a:lstStyle/>
          <a:p>
            <a:r>
              <a:rPr lang="en-US" sz="2400" dirty="0">
                <a:solidFill>
                  <a:schemeClr val="bg1"/>
                </a:solidFill>
              </a:rPr>
              <a:t>RQ due</a:t>
            </a:r>
          </a:p>
        </p:txBody>
      </p:sp>
      <p:sp>
        <p:nvSpPr>
          <p:cNvPr id="10" name="TextBox 9">
            <a:extLst>
              <a:ext uri="{FF2B5EF4-FFF2-40B4-BE49-F238E27FC236}">
                <a16:creationId xmlns:a16="http://schemas.microsoft.com/office/drawing/2014/main" id="{034FF4BB-7C6A-F606-049E-D855453D6003}"/>
              </a:ext>
            </a:extLst>
          </p:cNvPr>
          <p:cNvSpPr txBox="1"/>
          <p:nvPr/>
        </p:nvSpPr>
        <p:spPr>
          <a:xfrm>
            <a:off x="7895910" y="4018721"/>
            <a:ext cx="3153090" cy="461665"/>
          </a:xfrm>
          <a:prstGeom prst="rect">
            <a:avLst/>
          </a:prstGeom>
          <a:solidFill>
            <a:schemeClr val="accent3">
              <a:lumMod val="75000"/>
            </a:schemeClr>
          </a:solidFill>
          <a:ln>
            <a:solidFill>
              <a:schemeClr val="accent3">
                <a:lumMod val="75000"/>
              </a:schemeClr>
            </a:solidFill>
          </a:ln>
        </p:spPr>
        <p:txBody>
          <a:bodyPr wrap="square" rtlCol="0">
            <a:spAutoFit/>
          </a:bodyPr>
          <a:lstStyle/>
          <a:p>
            <a:r>
              <a:rPr lang="en-US" sz="2400" dirty="0">
                <a:solidFill>
                  <a:schemeClr val="bg1"/>
                </a:solidFill>
              </a:rPr>
              <a:t>Paper Outline due</a:t>
            </a:r>
          </a:p>
        </p:txBody>
      </p:sp>
      <p:sp>
        <p:nvSpPr>
          <p:cNvPr id="11" name="Title 1">
            <a:extLst>
              <a:ext uri="{FF2B5EF4-FFF2-40B4-BE49-F238E27FC236}">
                <a16:creationId xmlns:a16="http://schemas.microsoft.com/office/drawing/2014/main" id="{33D31E68-5318-0842-F9C0-0204ADD53CCA}"/>
              </a:ext>
            </a:extLst>
          </p:cNvPr>
          <p:cNvSpPr txBox="1">
            <a:spLocks/>
          </p:cNvSpPr>
          <p:nvPr/>
        </p:nvSpPr>
        <p:spPr>
          <a:xfrm>
            <a:off x="389504" y="152400"/>
            <a:ext cx="10565008"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Course Outline + Paper Construction Timing </a:t>
            </a:r>
          </a:p>
        </p:txBody>
      </p:sp>
    </p:spTree>
    <p:extLst>
      <p:ext uri="{BB962C8B-B14F-4D97-AF65-F5344CB8AC3E}">
        <p14:creationId xmlns:p14="http://schemas.microsoft.com/office/powerpoint/2010/main" val="10101156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5D5E0904-721C-4D68-9EB8-1C9752E329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5" name="Rectangle 24">
            <a:extLst>
              <a:ext uri="{FF2B5EF4-FFF2-40B4-BE49-F238E27FC236}">
                <a16:creationId xmlns:a16="http://schemas.microsoft.com/office/drawing/2014/main" id="{7466C88B-B170-4C69-85D3-FD6AD975F9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244"/>
            <a:ext cx="457200" cy="6858000"/>
          </a:xfrm>
          <a:prstGeom prst="rect">
            <a:avLst/>
          </a:prstGeom>
          <a:solidFill>
            <a:srgbClr val="6F6F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080FE256-DF37-4639-8CB7-2E2F1897AD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0"/>
            <a:ext cx="10835640" cy="68580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E54BD568-A3DE-4D27-9652-A8CF021A9E7A}"/>
              </a:ext>
            </a:extLst>
          </p:cNvPr>
          <p:cNvSpPr>
            <a:spLocks noGrp="1"/>
          </p:cNvSpPr>
          <p:nvPr>
            <p:ph type="title"/>
          </p:nvPr>
        </p:nvSpPr>
        <p:spPr>
          <a:xfrm>
            <a:off x="5522600" y="758952"/>
            <a:ext cx="5157591" cy="4041648"/>
          </a:xfrm>
        </p:spPr>
        <p:txBody>
          <a:bodyPr vert="horz" lIns="91440" tIns="45720" rIns="91440" bIns="45720" rtlCol="0" anchor="b">
            <a:normAutofit/>
          </a:bodyPr>
          <a:lstStyle/>
          <a:p>
            <a:pPr>
              <a:lnSpc>
                <a:spcPct val="85000"/>
              </a:lnSpc>
            </a:pPr>
            <a:r>
              <a:rPr lang="en-US" sz="6100">
                <a:solidFill>
                  <a:srgbClr val="FFFFFF"/>
                </a:solidFill>
                <a:latin typeface="+mj-lt"/>
              </a:rPr>
              <a:t>Introductions</a:t>
            </a:r>
          </a:p>
        </p:txBody>
      </p:sp>
      <p:sp useBgFill="1">
        <p:nvSpPr>
          <p:cNvPr id="29" name="Rectangle 28">
            <a:extLst>
              <a:ext uri="{FF2B5EF4-FFF2-40B4-BE49-F238E27FC236}">
                <a16:creationId xmlns:a16="http://schemas.microsoft.com/office/drawing/2014/main" id="{FDD1039A-772C-4213-A092-0D8A9EF4AC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2284" y="0"/>
            <a:ext cx="461996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family posing for a picture&#10;&#10;AI-generated content may be incorrect.">
            <a:extLst>
              <a:ext uri="{FF2B5EF4-FFF2-40B4-BE49-F238E27FC236}">
                <a16:creationId xmlns:a16="http://schemas.microsoft.com/office/drawing/2014/main" id="{05B97C3B-5375-46FF-8DF1-E978AD7F137B}"/>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p:blipFill>
        <p:spPr>
          <a:xfrm>
            <a:off x="902987" y="629844"/>
            <a:ext cx="3718563" cy="5591824"/>
          </a:xfrm>
          <a:prstGeom prst="rect">
            <a:avLst/>
          </a:prstGeom>
        </p:spPr>
      </p:pic>
      <p:sp>
        <p:nvSpPr>
          <p:cNvPr id="31" name="Rectangle 30">
            <a:extLst>
              <a:ext uri="{FF2B5EF4-FFF2-40B4-BE49-F238E27FC236}">
                <a16:creationId xmlns:a16="http://schemas.microsoft.com/office/drawing/2014/main" id="{0B39728D-66CA-4175-956D-FE26F32256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899160" cy="68580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533774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BD568-A3DE-4D27-9652-A8CF021A9E7A}"/>
              </a:ext>
            </a:extLst>
          </p:cNvPr>
          <p:cNvSpPr>
            <a:spLocks noGrp="1"/>
          </p:cNvSpPr>
          <p:nvPr>
            <p:ph type="title"/>
          </p:nvPr>
        </p:nvSpPr>
        <p:spPr>
          <a:xfrm>
            <a:off x="2470404" y="337710"/>
            <a:ext cx="7269480" cy="1325562"/>
          </a:xfrm>
        </p:spPr>
        <p:txBody>
          <a:bodyPr/>
          <a:lstStyle/>
          <a:p>
            <a:r>
              <a:rPr lang="en-US" dirty="0"/>
              <a:t> </a:t>
            </a:r>
          </a:p>
        </p:txBody>
      </p:sp>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457200" y="1219200"/>
            <a:ext cx="10439400" cy="4960939"/>
          </a:xfrm>
        </p:spPr>
        <p:txBody>
          <a:bodyPr>
            <a:normAutofit/>
          </a:bodyPr>
          <a:lstStyle/>
          <a:p>
            <a:pPr marL="0" indent="0">
              <a:buNone/>
            </a:pPr>
            <a:r>
              <a:rPr lang="en-US" sz="2400" b="1" dirty="0">
                <a:solidFill>
                  <a:srgbClr val="0070C0"/>
                </a:solidFill>
              </a:rPr>
              <a:t>Software.</a:t>
            </a:r>
          </a:p>
          <a:p>
            <a:r>
              <a:rPr lang="en-US" sz="2400" dirty="0"/>
              <a:t>We will use R:</a:t>
            </a:r>
            <a:endParaRPr lang="en-US" sz="2400" u="sng" dirty="0">
              <a:effectLst/>
              <a:latin typeface="Times New Roman" panose="02020603050405020304" pitchFamily="18" charset="0"/>
              <a:ea typeface="Calibri" panose="020F0502020204030204" pitchFamily="34" charset="0"/>
            </a:endParaRPr>
          </a:p>
          <a:p>
            <a:pPr lvl="1"/>
            <a:r>
              <a:rPr lang="en-US" sz="2400" dirty="0">
                <a:latin typeface="Times New Roman" panose="02020603050405020304" pitchFamily="18" charset="0"/>
              </a:rPr>
              <a:t>You are welcome to use other software</a:t>
            </a:r>
            <a:r>
              <a:rPr lang="en-US" sz="2400" i="1" u="sng" dirty="0"/>
              <a:t> if you have experience with them</a:t>
            </a:r>
            <a:r>
              <a:rPr lang="en-US" sz="2400" dirty="0">
                <a:latin typeface="Times New Roman" panose="02020603050405020304" pitchFamily="18" charset="0"/>
              </a:rPr>
              <a:t> (textbooks cover STATA/Python)</a:t>
            </a:r>
          </a:p>
          <a:p>
            <a:pPr lvl="1"/>
            <a:r>
              <a:rPr lang="en-US" sz="2400" dirty="0">
                <a:latin typeface="Times New Roman" panose="02020603050405020304" pitchFamily="18" charset="0"/>
              </a:rPr>
              <a:t>R is free! Download R </a:t>
            </a:r>
            <a:r>
              <a:rPr lang="en-US" sz="2400" dirty="0">
                <a:latin typeface="Times New Roman" panose="02020603050405020304" pitchFamily="18" charset="0"/>
                <a:hlinkClick r:id="rId3"/>
              </a:rPr>
              <a:t>here</a:t>
            </a:r>
            <a:r>
              <a:rPr lang="en-US" sz="2400" dirty="0">
                <a:latin typeface="Times New Roman" panose="02020603050405020304" pitchFamily="18" charset="0"/>
              </a:rPr>
              <a:t> and an interface RStudio </a:t>
            </a:r>
            <a:r>
              <a:rPr lang="en-US" sz="2400" dirty="0">
                <a:latin typeface="Times New Roman" panose="02020603050405020304" pitchFamily="18" charset="0"/>
                <a:hlinkClick r:id="rId4"/>
              </a:rPr>
              <a:t>here</a:t>
            </a:r>
            <a:endParaRPr lang="en-US" sz="2400" dirty="0"/>
          </a:p>
        </p:txBody>
      </p:sp>
      <p:sp>
        <p:nvSpPr>
          <p:cNvPr id="5" name="Title 1">
            <a:extLst>
              <a:ext uri="{FF2B5EF4-FFF2-40B4-BE49-F238E27FC236}">
                <a16:creationId xmlns:a16="http://schemas.microsoft.com/office/drawing/2014/main" id="{9188A289-910E-45BF-9F49-22ADDCD09BA3}"/>
              </a:ext>
            </a:extLst>
          </p:cNvPr>
          <p:cNvSpPr txBox="1">
            <a:spLocks/>
          </p:cNvSpPr>
          <p:nvPr/>
        </p:nvSpPr>
        <p:spPr>
          <a:xfrm>
            <a:off x="452363" y="365760"/>
            <a:ext cx="10502149"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Introduction &amp; Syllabus</a:t>
            </a:r>
          </a:p>
        </p:txBody>
      </p:sp>
      <p:pic>
        <p:nvPicPr>
          <p:cNvPr id="6" name="Picture 2" descr="RStudio - RStudio">
            <a:extLst>
              <a:ext uri="{FF2B5EF4-FFF2-40B4-BE49-F238E27FC236}">
                <a16:creationId xmlns:a16="http://schemas.microsoft.com/office/drawing/2014/main" id="{F9F5F4EC-00C7-0EE7-D691-9BCEA5421CC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27629" y="5149008"/>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61577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BD568-A3DE-4D27-9652-A8CF021A9E7A}"/>
              </a:ext>
            </a:extLst>
          </p:cNvPr>
          <p:cNvSpPr>
            <a:spLocks noGrp="1"/>
          </p:cNvSpPr>
          <p:nvPr>
            <p:ph type="title"/>
          </p:nvPr>
        </p:nvSpPr>
        <p:spPr>
          <a:xfrm>
            <a:off x="2470404" y="337710"/>
            <a:ext cx="7269480" cy="1325562"/>
          </a:xfrm>
        </p:spPr>
        <p:txBody>
          <a:bodyPr/>
          <a:lstStyle/>
          <a:p>
            <a:r>
              <a:rPr lang="en-US" dirty="0"/>
              <a:t> </a:t>
            </a:r>
          </a:p>
        </p:txBody>
      </p:sp>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381000" y="1219200"/>
            <a:ext cx="10515600" cy="4960939"/>
          </a:xfrm>
        </p:spPr>
        <p:txBody>
          <a:bodyPr>
            <a:normAutofit/>
          </a:bodyPr>
          <a:lstStyle/>
          <a:p>
            <a:pPr marL="0" indent="0">
              <a:buNone/>
            </a:pPr>
            <a:r>
              <a:rPr lang="en-US" sz="2400" b="1" dirty="0">
                <a:solidFill>
                  <a:srgbClr val="0070C0"/>
                </a:solidFill>
              </a:rPr>
              <a:t>Software.</a:t>
            </a:r>
          </a:p>
          <a:p>
            <a:r>
              <a:rPr lang="en-US" sz="2400" dirty="0"/>
              <a:t>We will use R:</a:t>
            </a:r>
            <a:endParaRPr lang="en-US" sz="2400" u="sng" dirty="0">
              <a:effectLst/>
              <a:latin typeface="Times New Roman" panose="02020603050405020304" pitchFamily="18" charset="0"/>
              <a:ea typeface="Calibri" panose="020F0502020204030204" pitchFamily="34" charset="0"/>
            </a:endParaRPr>
          </a:p>
          <a:p>
            <a:pPr lvl="1"/>
            <a:r>
              <a:rPr lang="en-US" sz="2400" dirty="0">
                <a:latin typeface="Times New Roman" panose="02020603050405020304" pitchFamily="18" charset="0"/>
              </a:rPr>
              <a:t>You are welcome to use other software (textbooks cover STATA/Python)</a:t>
            </a:r>
          </a:p>
          <a:p>
            <a:pPr lvl="1"/>
            <a:r>
              <a:rPr lang="en-US" sz="2400" dirty="0">
                <a:latin typeface="Times New Roman" panose="02020603050405020304" pitchFamily="18" charset="0"/>
              </a:rPr>
              <a:t>R is free! Download R </a:t>
            </a:r>
            <a:r>
              <a:rPr lang="en-US" sz="2400" dirty="0">
                <a:latin typeface="Times New Roman" panose="02020603050405020304" pitchFamily="18" charset="0"/>
                <a:hlinkClick r:id="rId3"/>
              </a:rPr>
              <a:t>here</a:t>
            </a:r>
            <a:r>
              <a:rPr lang="en-US" sz="2400" dirty="0">
                <a:latin typeface="Times New Roman" panose="02020603050405020304" pitchFamily="18" charset="0"/>
              </a:rPr>
              <a:t> and an interface RStudio </a:t>
            </a:r>
            <a:r>
              <a:rPr lang="en-US" sz="2400" dirty="0">
                <a:latin typeface="Times New Roman" panose="02020603050405020304" pitchFamily="18" charset="0"/>
                <a:hlinkClick r:id="rId4"/>
              </a:rPr>
              <a:t>here</a:t>
            </a:r>
            <a:endParaRPr lang="en-US" sz="2400" dirty="0">
              <a:latin typeface="Times New Roman" panose="02020603050405020304" pitchFamily="18" charset="0"/>
            </a:endParaRPr>
          </a:p>
          <a:p>
            <a:pPr lvl="1"/>
            <a:r>
              <a:rPr lang="en-US" sz="2400" dirty="0">
                <a:latin typeface="Times New Roman" panose="02020603050405020304" pitchFamily="18" charset="0"/>
                <a:ea typeface="Calibri" panose="020F0502020204030204" pitchFamily="34" charset="0"/>
                <a:cs typeface="Times New Roman" panose="02020603050405020304" pitchFamily="18" charset="0"/>
              </a:rPr>
              <a:t>Training sessions: </a:t>
            </a:r>
            <a:r>
              <a:rPr lang="en-US" sz="2400" dirty="0">
                <a:ea typeface="Calibri" panose="020F0502020204030204" pitchFamily="34" charset="0"/>
                <a:cs typeface="Times New Roman" panose="02020603050405020304" pitchFamily="18" charset="0"/>
              </a:rPr>
              <a:t>September 16 (R) and September 23 (STATA)</a:t>
            </a:r>
          </a:p>
          <a:p>
            <a:r>
              <a:rPr lang="en-US" sz="2400" dirty="0" err="1">
                <a:cs typeface="Times New Roman" panose="02020603050405020304" pitchFamily="18" charset="0"/>
                <a:hlinkClick r:id="rId5"/>
              </a:rPr>
              <a:t>Github</a:t>
            </a:r>
            <a:r>
              <a:rPr lang="en-US" sz="2400" dirty="0">
                <a:cs typeface="Times New Roman" panose="02020603050405020304" pitchFamily="18" charset="0"/>
                <a:hlinkClick r:id="rId5"/>
              </a:rPr>
              <a:t> repo</a:t>
            </a:r>
            <a:endParaRPr lang="en-US" sz="2400" dirty="0">
              <a:cs typeface="Times New Roman" panose="02020603050405020304" pitchFamily="18" charset="0"/>
            </a:endParaRPr>
          </a:p>
          <a:p>
            <a:pPr lvl="1"/>
            <a:r>
              <a:rPr lang="en-US" sz="2400" dirty="0">
                <a:cs typeface="Times New Roman" panose="02020603050405020304" pitchFamily="18" charset="0"/>
              </a:rPr>
              <a:t>Contains all relevant course materials</a:t>
            </a:r>
          </a:p>
          <a:p>
            <a:pPr lvl="1"/>
            <a:r>
              <a:rPr lang="en-US" sz="2400" dirty="0">
                <a:cs typeface="Times New Roman" panose="02020603050405020304" pitchFamily="18" charset="0"/>
              </a:rPr>
              <a:t>Sample papers</a:t>
            </a:r>
          </a:p>
          <a:p>
            <a:pPr lvl="1"/>
            <a:r>
              <a:rPr lang="en-US" sz="2400" dirty="0">
                <a:cs typeface="Times New Roman" panose="02020603050405020304" pitchFamily="18" charset="0"/>
                <a:hlinkClick r:id="rId6"/>
              </a:rPr>
              <a:t>Discussion boards</a:t>
            </a:r>
            <a:endParaRPr lang="en-US" sz="2400" dirty="0"/>
          </a:p>
          <a:p>
            <a:pPr lvl="1"/>
            <a:endParaRPr lang="en-US" sz="2400" dirty="0"/>
          </a:p>
        </p:txBody>
      </p:sp>
      <p:sp>
        <p:nvSpPr>
          <p:cNvPr id="5" name="Title 1">
            <a:extLst>
              <a:ext uri="{FF2B5EF4-FFF2-40B4-BE49-F238E27FC236}">
                <a16:creationId xmlns:a16="http://schemas.microsoft.com/office/drawing/2014/main" id="{9188A289-910E-45BF-9F49-22ADDCD09BA3}"/>
              </a:ext>
            </a:extLst>
          </p:cNvPr>
          <p:cNvSpPr txBox="1">
            <a:spLocks/>
          </p:cNvSpPr>
          <p:nvPr/>
        </p:nvSpPr>
        <p:spPr>
          <a:xfrm>
            <a:off x="375705" y="365760"/>
            <a:ext cx="10578807"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Introduction &amp; Syllabus</a:t>
            </a:r>
          </a:p>
        </p:txBody>
      </p:sp>
    </p:spTree>
    <p:extLst>
      <p:ext uri="{BB962C8B-B14F-4D97-AF65-F5344CB8AC3E}">
        <p14:creationId xmlns:p14="http://schemas.microsoft.com/office/powerpoint/2010/main" val="24831318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BD568-A3DE-4D27-9652-A8CF021A9E7A}"/>
              </a:ext>
            </a:extLst>
          </p:cNvPr>
          <p:cNvSpPr>
            <a:spLocks noGrp="1"/>
          </p:cNvSpPr>
          <p:nvPr>
            <p:ph type="title"/>
          </p:nvPr>
        </p:nvSpPr>
        <p:spPr>
          <a:xfrm>
            <a:off x="2470404" y="337710"/>
            <a:ext cx="7269480" cy="1325562"/>
          </a:xfrm>
        </p:spPr>
        <p:txBody>
          <a:bodyPr/>
          <a:lstStyle/>
          <a:p>
            <a:r>
              <a:rPr lang="en-US" dirty="0"/>
              <a:t> </a:t>
            </a:r>
          </a:p>
        </p:txBody>
      </p:sp>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304800" y="1219200"/>
            <a:ext cx="11548872" cy="4960939"/>
          </a:xfrm>
        </p:spPr>
        <p:txBody>
          <a:bodyPr>
            <a:normAutofit/>
          </a:bodyPr>
          <a:lstStyle/>
          <a:p>
            <a:pPr lvl="1"/>
            <a:r>
              <a:rPr lang="en-US" sz="2400" dirty="0"/>
              <a:t>A very flexible way to implement econometric/quantitative methods!</a:t>
            </a:r>
            <a:endParaRPr lang="en-US" sz="2400" dirty="0">
              <a:solidFill>
                <a:srgbClr val="0070C0"/>
              </a:solidFill>
            </a:endParaRPr>
          </a:p>
        </p:txBody>
      </p:sp>
      <p:sp>
        <p:nvSpPr>
          <p:cNvPr id="5" name="Title 1">
            <a:extLst>
              <a:ext uri="{FF2B5EF4-FFF2-40B4-BE49-F238E27FC236}">
                <a16:creationId xmlns:a16="http://schemas.microsoft.com/office/drawing/2014/main" id="{9188A289-910E-45BF-9F49-22ADDCD09BA3}"/>
              </a:ext>
            </a:extLst>
          </p:cNvPr>
          <p:cNvSpPr txBox="1">
            <a:spLocks/>
          </p:cNvSpPr>
          <p:nvPr/>
        </p:nvSpPr>
        <p:spPr>
          <a:xfrm>
            <a:off x="299047" y="365760"/>
            <a:ext cx="11618290"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Using R</a:t>
            </a:r>
          </a:p>
        </p:txBody>
      </p:sp>
      <p:pic>
        <p:nvPicPr>
          <p:cNvPr id="9" name="Picture 8">
            <a:extLst>
              <a:ext uri="{FF2B5EF4-FFF2-40B4-BE49-F238E27FC236}">
                <a16:creationId xmlns:a16="http://schemas.microsoft.com/office/drawing/2014/main" id="{3B0825BB-F768-4AE1-9A8E-D730EE9B4612}"/>
              </a:ext>
            </a:extLst>
          </p:cNvPr>
          <p:cNvPicPr>
            <a:picLocks noChangeAspect="1"/>
          </p:cNvPicPr>
          <p:nvPr/>
        </p:nvPicPr>
        <p:blipFill>
          <a:blip r:embed="rId3"/>
          <a:stretch>
            <a:fillRect/>
          </a:stretch>
        </p:blipFill>
        <p:spPr>
          <a:xfrm>
            <a:off x="-533400" y="1663272"/>
            <a:ext cx="5870588" cy="4593067"/>
          </a:xfrm>
          <a:prstGeom prst="rect">
            <a:avLst/>
          </a:prstGeom>
        </p:spPr>
      </p:pic>
      <p:sp>
        <p:nvSpPr>
          <p:cNvPr id="3" name="TextBox 2">
            <a:extLst>
              <a:ext uri="{FF2B5EF4-FFF2-40B4-BE49-F238E27FC236}">
                <a16:creationId xmlns:a16="http://schemas.microsoft.com/office/drawing/2014/main" id="{962DF22A-A534-0542-9D07-54DCC760EAA8}"/>
              </a:ext>
            </a:extLst>
          </p:cNvPr>
          <p:cNvSpPr txBox="1"/>
          <p:nvPr/>
        </p:nvSpPr>
        <p:spPr>
          <a:xfrm>
            <a:off x="5486401" y="1905000"/>
            <a:ext cx="5334000" cy="2308324"/>
          </a:xfrm>
          <a:prstGeom prst="rect">
            <a:avLst/>
          </a:prstGeom>
          <a:noFill/>
        </p:spPr>
        <p:txBody>
          <a:bodyPr wrap="square" rtlCol="0">
            <a:spAutoFit/>
          </a:bodyPr>
          <a:lstStyle/>
          <a:p>
            <a:pPr marL="285750" indent="-285750">
              <a:buFont typeface="Arial" panose="020B0604020202020204" pitchFamily="34" charset="0"/>
              <a:buChar char="•"/>
            </a:pPr>
            <a:r>
              <a:rPr lang="en-US" sz="2400" dirty="0"/>
              <a:t>Make sure R is installed and setup</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Assignment 0 (we will spend time going over some of this this/</a:t>
            </a:r>
            <a:r>
              <a:rPr lang="en-US" sz="2400"/>
              <a:t>next time)</a:t>
            </a:r>
            <a:endParaRPr lang="en-US" sz="2400" dirty="0"/>
          </a:p>
        </p:txBody>
      </p:sp>
    </p:spTree>
    <p:extLst>
      <p:ext uri="{BB962C8B-B14F-4D97-AF65-F5344CB8AC3E}">
        <p14:creationId xmlns:p14="http://schemas.microsoft.com/office/powerpoint/2010/main" val="6988103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BD568-A3DE-4D27-9652-A8CF021A9E7A}"/>
              </a:ext>
            </a:extLst>
          </p:cNvPr>
          <p:cNvSpPr>
            <a:spLocks noGrp="1"/>
          </p:cNvSpPr>
          <p:nvPr>
            <p:ph type="title"/>
          </p:nvPr>
        </p:nvSpPr>
        <p:spPr>
          <a:xfrm>
            <a:off x="2470404" y="272396"/>
            <a:ext cx="7269480" cy="1325562"/>
          </a:xfrm>
        </p:spPr>
        <p:txBody>
          <a:bodyPr/>
          <a:lstStyle/>
          <a:p>
            <a:r>
              <a:rPr lang="en-US" dirty="0"/>
              <a:t> </a:t>
            </a:r>
          </a:p>
        </p:txBody>
      </p:sp>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1261872" y="1066800"/>
            <a:ext cx="9634728" cy="4960939"/>
          </a:xfrm>
        </p:spPr>
        <p:txBody>
          <a:bodyPr>
            <a:normAutofit/>
          </a:bodyPr>
          <a:lstStyle/>
          <a:p>
            <a:pPr lvl="1"/>
            <a:r>
              <a:rPr lang="en-US" sz="2400" dirty="0"/>
              <a:t>We will use the </a:t>
            </a:r>
            <a:r>
              <a:rPr lang="en-US" sz="2400" b="1" dirty="0" err="1"/>
              <a:t>tidyverse</a:t>
            </a:r>
            <a:endParaRPr lang="en-US" sz="2400" b="1" dirty="0"/>
          </a:p>
          <a:p>
            <a:pPr lvl="1"/>
            <a:r>
              <a:rPr lang="en-US" sz="2400" dirty="0"/>
              <a:t>Makes R code </a:t>
            </a:r>
            <a:r>
              <a:rPr lang="en-US" sz="2400" b="1" dirty="0"/>
              <a:t>read more like English!</a:t>
            </a:r>
          </a:p>
          <a:p>
            <a:pPr lvl="1"/>
            <a:r>
              <a:rPr lang="en-US" sz="2400" dirty="0"/>
              <a:t>We will emphasize </a:t>
            </a:r>
            <a:r>
              <a:rPr lang="en-US" sz="2400" b="1" dirty="0">
                <a:solidFill>
                  <a:srgbClr val="0070C0"/>
                </a:solidFill>
              </a:rPr>
              <a:t>practical applications (e.g., coding) </a:t>
            </a:r>
            <a:r>
              <a:rPr lang="en-US" sz="2400" dirty="0"/>
              <a:t>over theory</a:t>
            </a:r>
          </a:p>
        </p:txBody>
      </p:sp>
      <p:sp>
        <p:nvSpPr>
          <p:cNvPr id="5" name="Title 1">
            <a:extLst>
              <a:ext uri="{FF2B5EF4-FFF2-40B4-BE49-F238E27FC236}">
                <a16:creationId xmlns:a16="http://schemas.microsoft.com/office/drawing/2014/main" id="{9188A289-910E-45BF-9F49-22ADDCD09BA3}"/>
              </a:ext>
            </a:extLst>
          </p:cNvPr>
          <p:cNvSpPr txBox="1">
            <a:spLocks/>
          </p:cNvSpPr>
          <p:nvPr/>
        </p:nvSpPr>
        <p:spPr>
          <a:xfrm>
            <a:off x="1261872" y="365760"/>
            <a:ext cx="9692640"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Using R</a:t>
            </a:r>
          </a:p>
        </p:txBody>
      </p:sp>
      <p:pic>
        <p:nvPicPr>
          <p:cNvPr id="7" name="Picture 6">
            <a:extLst>
              <a:ext uri="{FF2B5EF4-FFF2-40B4-BE49-F238E27FC236}">
                <a16:creationId xmlns:a16="http://schemas.microsoft.com/office/drawing/2014/main" id="{F85D38ED-CB4B-CDF1-5898-816A8EC8011C}"/>
              </a:ext>
            </a:extLst>
          </p:cNvPr>
          <p:cNvPicPr>
            <a:picLocks noChangeAspect="1"/>
          </p:cNvPicPr>
          <p:nvPr/>
        </p:nvPicPr>
        <p:blipFill>
          <a:blip r:embed="rId3"/>
          <a:stretch>
            <a:fillRect/>
          </a:stretch>
        </p:blipFill>
        <p:spPr>
          <a:xfrm>
            <a:off x="1676400" y="2297139"/>
            <a:ext cx="7954519" cy="4560861"/>
          </a:xfrm>
          <a:prstGeom prst="rect">
            <a:avLst/>
          </a:prstGeom>
        </p:spPr>
      </p:pic>
    </p:spTree>
    <p:extLst>
      <p:ext uri="{BB962C8B-B14F-4D97-AF65-F5344CB8AC3E}">
        <p14:creationId xmlns:p14="http://schemas.microsoft.com/office/powerpoint/2010/main" val="31124794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BD568-A3DE-4D27-9652-A8CF021A9E7A}"/>
              </a:ext>
            </a:extLst>
          </p:cNvPr>
          <p:cNvSpPr>
            <a:spLocks noGrp="1"/>
          </p:cNvSpPr>
          <p:nvPr>
            <p:ph type="title"/>
          </p:nvPr>
        </p:nvSpPr>
        <p:spPr>
          <a:xfrm>
            <a:off x="2470404" y="272396"/>
            <a:ext cx="7269480" cy="1325562"/>
          </a:xfrm>
        </p:spPr>
        <p:txBody>
          <a:bodyPr/>
          <a:lstStyle/>
          <a:p>
            <a:r>
              <a:rPr lang="en-US" dirty="0"/>
              <a:t> </a:t>
            </a:r>
          </a:p>
        </p:txBody>
      </p:sp>
      <p:pic>
        <p:nvPicPr>
          <p:cNvPr id="6" name="Content Placeholder 5">
            <a:extLst>
              <a:ext uri="{FF2B5EF4-FFF2-40B4-BE49-F238E27FC236}">
                <a16:creationId xmlns:a16="http://schemas.microsoft.com/office/drawing/2014/main" id="{B7692B18-F381-2632-2CBD-1E4711EEBB59}"/>
              </a:ext>
            </a:extLst>
          </p:cNvPr>
          <p:cNvPicPr>
            <a:picLocks noGrp="1" noChangeAspect="1"/>
          </p:cNvPicPr>
          <p:nvPr>
            <p:ph idx="1"/>
          </p:nvPr>
        </p:nvPicPr>
        <p:blipFill>
          <a:blip r:embed="rId3"/>
          <a:stretch>
            <a:fillRect/>
          </a:stretch>
        </p:blipFill>
        <p:spPr>
          <a:xfrm>
            <a:off x="1261872" y="1746069"/>
            <a:ext cx="7643834" cy="4746171"/>
          </a:xfrm>
        </p:spPr>
      </p:pic>
      <p:sp>
        <p:nvSpPr>
          <p:cNvPr id="5" name="Title 1">
            <a:extLst>
              <a:ext uri="{FF2B5EF4-FFF2-40B4-BE49-F238E27FC236}">
                <a16:creationId xmlns:a16="http://schemas.microsoft.com/office/drawing/2014/main" id="{9188A289-910E-45BF-9F49-22ADDCD09BA3}"/>
              </a:ext>
            </a:extLst>
          </p:cNvPr>
          <p:cNvSpPr txBox="1">
            <a:spLocks/>
          </p:cNvSpPr>
          <p:nvPr/>
        </p:nvSpPr>
        <p:spPr>
          <a:xfrm>
            <a:off x="1261872" y="365760"/>
            <a:ext cx="9692640"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Using R: A Trial of Patience/Faith/Etc. </a:t>
            </a:r>
          </a:p>
        </p:txBody>
      </p:sp>
      <p:sp>
        <p:nvSpPr>
          <p:cNvPr id="3" name="TextBox 2">
            <a:extLst>
              <a:ext uri="{FF2B5EF4-FFF2-40B4-BE49-F238E27FC236}">
                <a16:creationId xmlns:a16="http://schemas.microsoft.com/office/drawing/2014/main" id="{0A2072EC-227B-3E59-F9C4-2AC123F8D610}"/>
              </a:ext>
            </a:extLst>
          </p:cNvPr>
          <p:cNvSpPr txBox="1"/>
          <p:nvPr/>
        </p:nvSpPr>
        <p:spPr>
          <a:xfrm>
            <a:off x="1371600" y="1291111"/>
            <a:ext cx="8324715" cy="461665"/>
          </a:xfrm>
          <a:prstGeom prst="rect">
            <a:avLst/>
          </a:prstGeom>
          <a:noFill/>
        </p:spPr>
        <p:txBody>
          <a:bodyPr wrap="none" rtlCol="0">
            <a:spAutoFit/>
          </a:bodyPr>
          <a:lstStyle/>
          <a:p>
            <a:pPr marL="342900" indent="-342900">
              <a:buFont typeface="Arial" panose="020B0604020202020204" pitchFamily="34" charset="0"/>
              <a:buChar char="•"/>
            </a:pPr>
            <a:r>
              <a:rPr lang="en-CA" sz="2400" dirty="0">
                <a:latin typeface="Times New Roman" panose="02020603050405020304" pitchFamily="18" charset="0"/>
                <a:cs typeface="Times New Roman" panose="02020603050405020304" pitchFamily="18" charset="0"/>
              </a:rPr>
              <a:t>Mini-modules: </a:t>
            </a:r>
            <a:r>
              <a:rPr lang="en-CA" sz="2400" dirty="0">
                <a:latin typeface="Times New Roman" panose="02020603050405020304" pitchFamily="18" charset="0"/>
                <a:cs typeface="Times New Roman" panose="02020603050405020304" pitchFamily="18" charset="0"/>
                <a:hlinkClick r:id="rId4"/>
              </a:rPr>
              <a:t>https://jacobjameson.github.io/Intro%20R.html</a:t>
            </a:r>
            <a:r>
              <a:rPr lang="en-CA" sz="2400" dirty="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31669851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2470404" y="1608139"/>
            <a:ext cx="7359396" cy="4572000"/>
          </a:xfrm>
        </p:spPr>
        <p:txBody>
          <a:bodyPr/>
          <a:lstStyle/>
          <a:p>
            <a:pPr lvl="1"/>
            <a:endParaRPr lang="en-US" dirty="0"/>
          </a:p>
          <a:p>
            <a:pPr lvl="1"/>
            <a:endParaRPr lang="en-US" dirty="0"/>
          </a:p>
        </p:txBody>
      </p:sp>
      <p:pic>
        <p:nvPicPr>
          <p:cNvPr id="5" name="Picture 4">
            <a:extLst>
              <a:ext uri="{FF2B5EF4-FFF2-40B4-BE49-F238E27FC236}">
                <a16:creationId xmlns:a16="http://schemas.microsoft.com/office/drawing/2014/main" id="{C85A759E-37EC-4ED5-8E18-EBA16CB0DB6A}"/>
              </a:ext>
            </a:extLst>
          </p:cNvPr>
          <p:cNvPicPr>
            <a:picLocks noChangeAspect="1"/>
          </p:cNvPicPr>
          <p:nvPr/>
        </p:nvPicPr>
        <p:blipFill>
          <a:blip r:embed="rId3"/>
          <a:stretch>
            <a:fillRect/>
          </a:stretch>
        </p:blipFill>
        <p:spPr>
          <a:xfrm>
            <a:off x="1345692" y="1143000"/>
            <a:ext cx="3912108" cy="5540090"/>
          </a:xfrm>
          <a:prstGeom prst="rect">
            <a:avLst/>
          </a:prstGeom>
        </p:spPr>
      </p:pic>
      <p:pic>
        <p:nvPicPr>
          <p:cNvPr id="7" name="Picture 6">
            <a:extLst>
              <a:ext uri="{FF2B5EF4-FFF2-40B4-BE49-F238E27FC236}">
                <a16:creationId xmlns:a16="http://schemas.microsoft.com/office/drawing/2014/main" id="{C01CE479-C2C6-43B0-8562-8B99B35CC6F1}"/>
              </a:ext>
            </a:extLst>
          </p:cNvPr>
          <p:cNvPicPr>
            <a:picLocks noChangeAspect="1"/>
          </p:cNvPicPr>
          <p:nvPr/>
        </p:nvPicPr>
        <p:blipFill>
          <a:blip r:embed="rId4"/>
          <a:stretch>
            <a:fillRect/>
          </a:stretch>
        </p:blipFill>
        <p:spPr>
          <a:xfrm>
            <a:off x="5444750" y="1138792"/>
            <a:ext cx="3623049" cy="5560633"/>
          </a:xfrm>
          <a:prstGeom prst="rect">
            <a:avLst/>
          </a:prstGeom>
        </p:spPr>
      </p:pic>
      <p:sp>
        <p:nvSpPr>
          <p:cNvPr id="6" name="Title 1">
            <a:extLst>
              <a:ext uri="{FF2B5EF4-FFF2-40B4-BE49-F238E27FC236}">
                <a16:creationId xmlns:a16="http://schemas.microsoft.com/office/drawing/2014/main" id="{2447C70A-E8CD-4D7B-8C00-FF6EC3DCB236}"/>
              </a:ext>
            </a:extLst>
          </p:cNvPr>
          <p:cNvSpPr txBox="1">
            <a:spLocks/>
          </p:cNvSpPr>
          <p:nvPr/>
        </p:nvSpPr>
        <p:spPr>
          <a:xfrm>
            <a:off x="1261872" y="365760"/>
            <a:ext cx="9692640"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Introduction &amp; Syllabus</a:t>
            </a:r>
          </a:p>
        </p:txBody>
      </p:sp>
      <p:sp>
        <p:nvSpPr>
          <p:cNvPr id="8" name="Title 7">
            <a:extLst>
              <a:ext uri="{FF2B5EF4-FFF2-40B4-BE49-F238E27FC236}">
                <a16:creationId xmlns:a16="http://schemas.microsoft.com/office/drawing/2014/main" id="{D13B5070-8B01-4C63-9F2E-79CAC4D00929}"/>
              </a:ext>
            </a:extLst>
          </p:cNvPr>
          <p:cNvSpPr>
            <a:spLocks noGrp="1"/>
          </p:cNvSpPr>
          <p:nvPr>
            <p:ph type="title"/>
          </p:nvPr>
        </p:nvSpPr>
        <p:spPr/>
        <p:txBody>
          <a:bodyPr/>
          <a:lstStyle/>
          <a:p>
            <a:r>
              <a:rPr lang="en-US" dirty="0"/>
              <a:t> </a:t>
            </a:r>
          </a:p>
        </p:txBody>
      </p:sp>
    </p:spTree>
    <p:extLst>
      <p:ext uri="{BB962C8B-B14F-4D97-AF65-F5344CB8AC3E}">
        <p14:creationId xmlns:p14="http://schemas.microsoft.com/office/powerpoint/2010/main" val="14206991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33400" y="2481819"/>
            <a:ext cx="9525000" cy="1894362"/>
          </a:xfrm>
        </p:spPr>
        <p:txBody>
          <a:bodyPr>
            <a:normAutofit/>
          </a:bodyPr>
          <a:lstStyle/>
          <a:p>
            <a:r>
              <a:rPr lang="en-US" dirty="0"/>
              <a:t>Quantitative Frameworks</a:t>
            </a:r>
          </a:p>
        </p:txBody>
      </p:sp>
      <p:sp>
        <p:nvSpPr>
          <p:cNvPr id="3" name="Subtitle 2"/>
          <p:cNvSpPr>
            <a:spLocks noGrp="1"/>
          </p:cNvSpPr>
          <p:nvPr>
            <p:ph type="subTitle" idx="1"/>
          </p:nvPr>
        </p:nvSpPr>
        <p:spPr>
          <a:xfrm>
            <a:off x="2057400" y="4191000"/>
            <a:ext cx="9296400" cy="1981200"/>
          </a:xfrm>
        </p:spPr>
        <p:txBody>
          <a:bodyPr>
            <a:noAutofit/>
          </a:bodyPr>
          <a:lstStyle/>
          <a:p>
            <a:endParaRPr lang="en-US" dirty="0"/>
          </a:p>
        </p:txBody>
      </p:sp>
    </p:spTree>
    <p:extLst>
      <p:ext uri="{BB962C8B-B14F-4D97-AF65-F5344CB8AC3E}">
        <p14:creationId xmlns:p14="http://schemas.microsoft.com/office/powerpoint/2010/main" val="16406312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441961"/>
            <a:ext cx="8179628" cy="624840"/>
          </a:xfrm>
        </p:spPr>
        <p:txBody>
          <a:bodyPr>
            <a:normAutofit fontScale="90000"/>
          </a:bodyPr>
          <a:lstStyle/>
          <a:p>
            <a:r>
              <a:rPr lang="en-US" dirty="0">
                <a:latin typeface="Times New Roman" panose="02020603050405020304" pitchFamily="18" charset="0"/>
                <a:cs typeface="Times New Roman" panose="02020603050405020304" pitchFamily="18" charset="0"/>
              </a:rPr>
              <a:t>What are we aiming to do?</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52400" y="1066801"/>
                <a:ext cx="9587484" cy="5141388"/>
              </a:xfrm>
            </p:spPr>
            <p:txBody>
              <a:bodyPr>
                <a:normAutofit/>
              </a:bodyPr>
              <a:lstStyle/>
              <a:p>
                <a:r>
                  <a:rPr lang="en-US" sz="2400" b="1" dirty="0">
                    <a:solidFill>
                      <a:schemeClr val="accent2">
                        <a:lumMod val="75000"/>
                      </a:schemeClr>
                    </a:solidFill>
                    <a:latin typeface="Times New Roman" panose="02020603050405020304" pitchFamily="18" charset="0"/>
                    <a:cs typeface="Times New Roman" panose="02020603050405020304" pitchFamily="18" charset="0"/>
                  </a:rPr>
                  <a:t>Associations: </a:t>
                </a:r>
                <a:r>
                  <a:rPr lang="en-US" sz="2400" dirty="0">
                    <a:latin typeface="Times New Roman" panose="02020603050405020304" pitchFamily="18" charset="0"/>
                    <a:cs typeface="Times New Roman" panose="02020603050405020304" pitchFamily="18" charset="0"/>
                  </a:rPr>
                  <a:t>What are the relationships between variables?</a:t>
                </a:r>
                <a:endParaRPr lang="en-US" sz="2400" b="1" dirty="0">
                  <a:latin typeface="Times New Roman" panose="02020603050405020304" pitchFamily="18" charset="0"/>
                  <a:cs typeface="Times New Roman" panose="02020603050405020304" pitchFamily="18" charset="0"/>
                </a:endParaRPr>
              </a:p>
              <a:p>
                <a:endParaRPr lang="en-US" sz="2400" b="1" dirty="0">
                  <a:solidFill>
                    <a:schemeClr val="accent2">
                      <a:lumMod val="75000"/>
                    </a:schemeClr>
                  </a:solidFill>
                  <a:cs typeface="Times New Roman" panose="02020603050405020304" pitchFamily="18" charset="0"/>
                </a:endParaRPr>
              </a:p>
              <a:p>
                <a:r>
                  <a:rPr lang="en-US" sz="2400" b="1" dirty="0">
                    <a:solidFill>
                      <a:schemeClr val="accent2">
                        <a:lumMod val="75000"/>
                      </a:schemeClr>
                    </a:solidFill>
                    <a:latin typeface="Times New Roman" panose="02020603050405020304" pitchFamily="18" charset="0"/>
                    <a:cs typeface="Times New Roman" panose="02020603050405020304" pitchFamily="18" charset="0"/>
                  </a:rPr>
                  <a:t>Causal Inference</a:t>
                </a:r>
                <a:r>
                  <a:rPr lang="en-US" sz="2400" b="1" dirty="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Identification of causal relationships</a:t>
                </a:r>
              </a:p>
              <a:p>
                <a:r>
                  <a:rPr lang="en-US" sz="2400" dirty="0">
                    <a:latin typeface="Times New Roman" panose="02020603050405020304" pitchFamily="18" charset="0"/>
                    <a:cs typeface="Times New Roman" panose="02020603050405020304" pitchFamily="18" charset="0"/>
                  </a:rPr>
                  <a:t>Build understanding of: </a:t>
                </a:r>
              </a:p>
              <a:p>
                <a:pPr lvl="1"/>
                <a:r>
                  <a:rPr lang="en-US" sz="2400" dirty="0">
                    <a:latin typeface="Times New Roman" panose="02020603050405020304" pitchFamily="18" charset="0"/>
                    <a:cs typeface="Times New Roman" panose="02020603050405020304" pitchFamily="18" charset="0"/>
                  </a:rPr>
                  <a:t>Causal pathways (X </a:t>
                </a:r>
                <a14:m>
                  <m:oMath xmlns:m="http://schemas.openxmlformats.org/officeDocument/2006/math">
                    <m:r>
                      <a:rPr lang="en-US" sz="2400" i="1">
                        <a:latin typeface="Cambria Math" panose="02040503050406030204" pitchFamily="18" charset="0"/>
                      </a:rPr>
                      <m:t>→</m:t>
                    </m:r>
                  </m:oMath>
                </a14:m>
                <a:r>
                  <a:rPr lang="en-US" sz="2400" dirty="0">
                    <a:latin typeface="Times New Roman" panose="02020603050405020304" pitchFamily="18" charset="0"/>
                    <a:cs typeface="Times New Roman" panose="02020603050405020304" pitchFamily="18" charset="0"/>
                  </a:rPr>
                  <a:t> Y)</a:t>
                </a:r>
              </a:p>
              <a:p>
                <a:pPr lvl="1"/>
                <a:r>
                  <a:rPr lang="en-US" sz="2400" dirty="0">
                    <a:latin typeface="Times New Roman" panose="02020603050405020304" pitchFamily="18" charset="0"/>
                    <a:cs typeface="Times New Roman" panose="02020603050405020304" pitchFamily="18" charset="0"/>
                  </a:rPr>
                  <a:t>Directionality (</a:t>
                </a:r>
                <a:r>
                  <a:rPr lang="en-US" sz="2400" i="1" dirty="0">
                    <a:latin typeface="Times New Roman" panose="02020603050405020304" pitchFamily="18" charset="0"/>
                    <a:cs typeface="Times New Roman" panose="02020603050405020304" pitchFamily="18" charset="0"/>
                  </a:rPr>
                  <a:t>not </a:t>
                </a:r>
                <a:r>
                  <a:rPr lang="en-US" sz="2400" dirty="0">
                    <a:latin typeface="Times New Roman" panose="02020603050405020304" pitchFamily="18" charset="0"/>
                    <a:cs typeface="Times New Roman" panose="02020603050405020304" pitchFamily="18" charset="0"/>
                  </a:rPr>
                  <a:t>Y </a:t>
                </a:r>
                <a14:m>
                  <m:oMath xmlns:m="http://schemas.openxmlformats.org/officeDocument/2006/math">
                    <m:r>
                      <a:rPr lang="en-US" sz="2400" i="1">
                        <a:latin typeface="Cambria Math" panose="02040503050406030204" pitchFamily="18" charset="0"/>
                      </a:rPr>
                      <m:t>→</m:t>
                    </m:r>
                    <m:r>
                      <m:rPr>
                        <m:sty m:val="p"/>
                      </m:rPr>
                      <a:rPr lang="en-US" sz="2400">
                        <a:latin typeface="Cambria Math" panose="02040503050406030204" pitchFamily="18" charset="0"/>
                      </a:rPr>
                      <m:t>X</m:t>
                    </m:r>
                    <m:r>
                      <a:rPr lang="en-US" sz="2400">
                        <a:latin typeface="Cambria Math" panose="02040503050406030204" pitchFamily="18" charset="0"/>
                      </a:rPr>
                      <m:t>)</m:t>
                    </m:r>
                  </m:oMath>
                </a14:m>
                <a:endParaRPr lang="en-US" sz="2400" dirty="0">
                  <a:latin typeface="Times New Roman" panose="02020603050405020304" pitchFamily="18" charset="0"/>
                  <a:cs typeface="Times New Roman" panose="02020603050405020304" pitchFamily="18" charset="0"/>
                </a:endParaRPr>
              </a:p>
              <a:p>
                <a:pPr lvl="1"/>
                <a:r>
                  <a:rPr lang="en-US" sz="2400" dirty="0">
                    <a:latin typeface="Times New Roman" panose="02020603050405020304" pitchFamily="18" charset="0"/>
                    <a:cs typeface="Times New Roman" panose="02020603050405020304" pitchFamily="18" charset="0"/>
                  </a:rPr>
                  <a:t>Mechanisms (X </a:t>
                </a:r>
                <a14:m>
                  <m:oMath xmlns:m="http://schemas.openxmlformats.org/officeDocument/2006/math">
                    <m:r>
                      <a:rPr lang="en-US" sz="2400" i="1">
                        <a:latin typeface="Cambria Math" panose="02040503050406030204" pitchFamily="18" charset="0"/>
                      </a:rPr>
                      <m:t>→</m:t>
                    </m:r>
                  </m:oMath>
                </a14:m>
                <a:r>
                  <a:rPr lang="en-US" sz="2400" dirty="0">
                    <a:latin typeface="Times New Roman" panose="02020603050405020304" pitchFamily="18" charset="0"/>
                    <a:cs typeface="Times New Roman" panose="02020603050405020304" pitchFamily="18" charset="0"/>
                  </a:rPr>
                  <a:t> A </a:t>
                </a:r>
                <a14:m>
                  <m:oMath xmlns:m="http://schemas.openxmlformats.org/officeDocument/2006/math">
                    <m:r>
                      <a:rPr lang="en-US" sz="2400" i="1">
                        <a:latin typeface="Cambria Math" panose="02040503050406030204" pitchFamily="18" charset="0"/>
                      </a:rPr>
                      <m:t>→</m:t>
                    </m:r>
                  </m:oMath>
                </a14:m>
                <a:r>
                  <a:rPr lang="en-US" sz="2400" dirty="0">
                    <a:latin typeface="Times New Roman" panose="02020603050405020304" pitchFamily="18" charset="0"/>
                    <a:cs typeface="Times New Roman" panose="02020603050405020304" pitchFamily="18" charset="0"/>
                  </a:rPr>
                  <a:t> Y)</a:t>
                </a:r>
              </a:p>
              <a:p>
                <a:r>
                  <a:rPr lang="en-US" sz="2400" dirty="0">
                    <a:latin typeface="Times New Roman" panose="02020603050405020304" pitchFamily="18" charset="0"/>
                    <a:cs typeface="Times New Roman" panose="02020603050405020304" pitchFamily="18" charset="0"/>
                  </a:rPr>
                  <a:t>Key question: </a:t>
                </a:r>
                <a:r>
                  <a:rPr lang="en-US" sz="2400" b="1" dirty="0">
                    <a:latin typeface="Times New Roman" panose="02020603050405020304" pitchFamily="18" charset="0"/>
                    <a:cs typeface="Times New Roman" panose="02020603050405020304" pitchFamily="18" charset="0"/>
                  </a:rPr>
                  <a:t>when </a:t>
                </a:r>
                <a:r>
                  <a:rPr lang="en-US" sz="2400" dirty="0">
                    <a:latin typeface="Times New Roman" panose="02020603050405020304" pitchFamily="18" charset="0"/>
                    <a:cs typeface="Times New Roman" panose="02020603050405020304" pitchFamily="18" charset="0"/>
                  </a:rPr>
                  <a:t>can we say a relationship is </a:t>
                </a:r>
                <a:r>
                  <a:rPr lang="en-US" sz="2400" b="1" dirty="0">
                    <a:solidFill>
                      <a:schemeClr val="accent2">
                        <a:lumMod val="75000"/>
                      </a:schemeClr>
                    </a:solidFill>
                    <a:latin typeface="Times New Roman" panose="02020603050405020304" pitchFamily="18" charset="0"/>
                    <a:cs typeface="Times New Roman" panose="02020603050405020304" pitchFamily="18" charset="0"/>
                  </a:rPr>
                  <a:t>causal</a:t>
                </a:r>
                <a:r>
                  <a:rPr lang="en-US" sz="2400" b="1" dirty="0">
                    <a:latin typeface="Times New Roman" panose="02020603050405020304" pitchFamily="18" charset="0"/>
                    <a:cs typeface="Times New Roman" panose="02020603050405020304" pitchFamily="18" charset="0"/>
                  </a:rPr>
                  <a:t>?</a:t>
                </a:r>
                <a:endParaRPr lang="en-US" sz="2400" dirty="0">
                  <a:latin typeface="Times New Roman" panose="02020603050405020304" pitchFamily="18" charset="0"/>
                  <a:cs typeface="Times New Roman" panose="02020603050405020304" pitchFamily="18" charset="0"/>
                </a:endParaRPr>
              </a:p>
              <a:p>
                <a:endParaRPr lang="en-US" sz="2400" dirty="0">
                  <a:latin typeface="Times New Roman" panose="02020603050405020304" pitchFamily="18"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52400" y="1066801"/>
                <a:ext cx="9587484" cy="5141388"/>
              </a:xfrm>
              <a:blipFill>
                <a:blip r:embed="rId3"/>
                <a:stretch>
                  <a:fillRect l="-445" t="-1305"/>
                </a:stretch>
              </a:blipFill>
            </p:spPr>
            <p:txBody>
              <a:bodyPr/>
              <a:lstStyle/>
              <a:p>
                <a:r>
                  <a:rPr lang="en-US">
                    <a:noFill/>
                  </a:rPr>
                  <a:t> </a:t>
                </a:r>
              </a:p>
            </p:txBody>
          </p:sp>
        </mc:Fallback>
      </mc:AlternateContent>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2570" y="337392"/>
            <a:ext cx="6214430" cy="624840"/>
          </a:xfrm>
        </p:spPr>
        <p:txBody>
          <a:bodyPr>
            <a:noAutofit/>
          </a:bodyPr>
          <a:lstStyle/>
          <a:p>
            <a:pPr algn="ctr"/>
            <a:r>
              <a:rPr lang="en-US" dirty="0"/>
              <a:t>All that glitters is an RCT?</a:t>
            </a:r>
          </a:p>
        </p:txBody>
      </p:sp>
      <p:sp>
        <p:nvSpPr>
          <p:cNvPr id="3" name="Content Placeholder 2"/>
          <p:cNvSpPr>
            <a:spLocks noGrp="1"/>
          </p:cNvSpPr>
          <p:nvPr>
            <p:ph idx="1"/>
          </p:nvPr>
        </p:nvSpPr>
        <p:spPr>
          <a:xfrm>
            <a:off x="304800" y="1143001"/>
            <a:ext cx="8533442" cy="5065188"/>
          </a:xfrm>
        </p:spPr>
        <p:txBody>
          <a:bodyPr>
            <a:normAutofit/>
          </a:bodyPr>
          <a:lstStyle/>
          <a:p>
            <a:r>
              <a:rPr lang="en-US" sz="2400" dirty="0"/>
              <a:t>Can we only believe </a:t>
            </a:r>
            <a:r>
              <a:rPr lang="en-US" sz="2400" b="1" dirty="0">
                <a:solidFill>
                  <a:schemeClr val="accent2">
                    <a:lumMod val="75000"/>
                  </a:schemeClr>
                </a:solidFill>
              </a:rPr>
              <a:t>randomized control trials</a:t>
            </a:r>
            <a:r>
              <a:rPr lang="en-US" sz="2400" b="1" dirty="0"/>
              <a:t>?</a:t>
            </a:r>
          </a:p>
        </p:txBody>
      </p:sp>
    </p:spTree>
    <p:extLst>
      <p:ext uri="{BB962C8B-B14F-4D97-AF65-F5344CB8AC3E}">
        <p14:creationId xmlns:p14="http://schemas.microsoft.com/office/powerpoint/2010/main" val="41905687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337392"/>
            <a:ext cx="7269480" cy="624840"/>
          </a:xfrm>
        </p:spPr>
        <p:txBody>
          <a:bodyPr>
            <a:noAutofit/>
          </a:bodyPr>
          <a:lstStyle/>
          <a:p>
            <a:pPr algn="ctr"/>
            <a:r>
              <a:rPr lang="en-US" dirty="0"/>
              <a:t>All that glitters is an RCT?</a:t>
            </a:r>
          </a:p>
        </p:txBody>
      </p:sp>
      <p:sp>
        <p:nvSpPr>
          <p:cNvPr id="3" name="Content Placeholder 2"/>
          <p:cNvSpPr>
            <a:spLocks noGrp="1"/>
          </p:cNvSpPr>
          <p:nvPr>
            <p:ph idx="1"/>
          </p:nvPr>
        </p:nvSpPr>
        <p:spPr>
          <a:xfrm>
            <a:off x="990600" y="1143001"/>
            <a:ext cx="9982200" cy="5065188"/>
          </a:xfrm>
        </p:spPr>
        <p:txBody>
          <a:bodyPr>
            <a:normAutofit/>
          </a:bodyPr>
          <a:lstStyle/>
          <a:p>
            <a:r>
              <a:rPr lang="en-US" sz="2400" dirty="0"/>
              <a:t>Can we only believe </a:t>
            </a:r>
            <a:r>
              <a:rPr lang="en-US" sz="2400" b="1" dirty="0">
                <a:solidFill>
                  <a:schemeClr val="accent2">
                    <a:lumMod val="75000"/>
                  </a:schemeClr>
                </a:solidFill>
              </a:rPr>
              <a:t>randomized control trials</a:t>
            </a:r>
            <a:r>
              <a:rPr lang="en-US" sz="2400" b="1" dirty="0"/>
              <a:t>?</a:t>
            </a:r>
          </a:p>
        </p:txBody>
      </p:sp>
      <p:pic>
        <p:nvPicPr>
          <p:cNvPr id="4" name="Picture 3">
            <a:extLst>
              <a:ext uri="{FF2B5EF4-FFF2-40B4-BE49-F238E27FC236}">
                <a16:creationId xmlns:a16="http://schemas.microsoft.com/office/drawing/2014/main" id="{286EB8AA-4FF7-5C1B-3F9D-FE39AC4BFB66}"/>
              </a:ext>
            </a:extLst>
          </p:cNvPr>
          <p:cNvPicPr>
            <a:picLocks noChangeAspect="1"/>
          </p:cNvPicPr>
          <p:nvPr/>
        </p:nvPicPr>
        <p:blipFill>
          <a:blip r:embed="rId3"/>
          <a:stretch>
            <a:fillRect/>
          </a:stretch>
        </p:blipFill>
        <p:spPr>
          <a:xfrm>
            <a:off x="990600" y="1523999"/>
            <a:ext cx="6685313" cy="5181971"/>
          </a:xfrm>
          <a:prstGeom prst="rect">
            <a:avLst/>
          </a:prstGeom>
        </p:spPr>
      </p:pic>
    </p:spTree>
    <p:extLst>
      <p:ext uri="{BB962C8B-B14F-4D97-AF65-F5344CB8AC3E}">
        <p14:creationId xmlns:p14="http://schemas.microsoft.com/office/powerpoint/2010/main" val="19293619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BD568-A3DE-4D27-9652-A8CF021A9E7A}"/>
              </a:ext>
            </a:extLst>
          </p:cNvPr>
          <p:cNvSpPr>
            <a:spLocks noGrp="1"/>
          </p:cNvSpPr>
          <p:nvPr>
            <p:ph type="title"/>
          </p:nvPr>
        </p:nvSpPr>
        <p:spPr>
          <a:xfrm>
            <a:off x="762000" y="365760"/>
            <a:ext cx="10192512" cy="777240"/>
          </a:xfrm>
        </p:spPr>
        <p:txBody>
          <a:bodyPr>
            <a:normAutofit/>
          </a:bodyPr>
          <a:lstStyle/>
          <a:p>
            <a:r>
              <a:rPr lang="en-US" dirty="0"/>
              <a:t>Introductions: Backgrounds</a:t>
            </a:r>
          </a:p>
        </p:txBody>
      </p:sp>
      <p:sp>
        <p:nvSpPr>
          <p:cNvPr id="14" name="TextBox 13">
            <a:extLst>
              <a:ext uri="{FF2B5EF4-FFF2-40B4-BE49-F238E27FC236}">
                <a16:creationId xmlns:a16="http://schemas.microsoft.com/office/drawing/2014/main" id="{CA1C3643-665B-1FA8-3CBF-91DFCE933DE3}"/>
              </a:ext>
            </a:extLst>
          </p:cNvPr>
          <p:cNvSpPr txBox="1"/>
          <p:nvPr/>
        </p:nvSpPr>
        <p:spPr>
          <a:xfrm>
            <a:off x="988118" y="3314134"/>
            <a:ext cx="10060882" cy="919401"/>
          </a:xfrm>
          <a:prstGeom prst="roundRect">
            <a:avLst/>
          </a:prstGeom>
          <a:solidFill>
            <a:schemeClr val="accent2">
              <a:lumMod val="40000"/>
              <a:lumOff val="60000"/>
            </a:schemeClr>
          </a:solidFill>
          <a:ln>
            <a:solidFill>
              <a:schemeClr val="accent2">
                <a:lumMod val="50000"/>
              </a:schemeClr>
            </a:solidFill>
          </a:ln>
        </p:spPr>
        <p:txBody>
          <a:bodyPr wrap="square" rtlCol="0">
            <a:spAutoFit/>
          </a:bodyPr>
          <a:lstStyle/>
          <a:p>
            <a:r>
              <a:rPr lang="en-US" sz="2400" dirty="0">
                <a:solidFill>
                  <a:schemeClr val="accent2">
                    <a:lumMod val="75000"/>
                  </a:schemeClr>
                </a:solidFill>
              </a:rPr>
              <a:t>Working in pharma in policy, real world data, and patient support programs </a:t>
            </a:r>
            <a:endParaRPr lang="en-CA" sz="2400" dirty="0">
              <a:solidFill>
                <a:schemeClr val="accent2">
                  <a:lumMod val="75000"/>
                </a:schemeClr>
              </a:solidFill>
            </a:endParaRPr>
          </a:p>
        </p:txBody>
      </p:sp>
      <p:sp>
        <p:nvSpPr>
          <p:cNvPr id="15" name="TextBox 14">
            <a:extLst>
              <a:ext uri="{FF2B5EF4-FFF2-40B4-BE49-F238E27FC236}">
                <a16:creationId xmlns:a16="http://schemas.microsoft.com/office/drawing/2014/main" id="{6A45EBA3-6688-AE2D-E845-0A9843EE531D}"/>
              </a:ext>
            </a:extLst>
          </p:cNvPr>
          <p:cNvSpPr txBox="1"/>
          <p:nvPr/>
        </p:nvSpPr>
        <p:spPr>
          <a:xfrm>
            <a:off x="988119" y="4490799"/>
            <a:ext cx="10060882" cy="510778"/>
          </a:xfrm>
          <a:prstGeom prst="roundRect">
            <a:avLst/>
          </a:prstGeom>
          <a:solidFill>
            <a:schemeClr val="accent2">
              <a:lumMod val="40000"/>
              <a:lumOff val="60000"/>
            </a:schemeClr>
          </a:solidFill>
          <a:ln>
            <a:solidFill>
              <a:schemeClr val="accent2">
                <a:lumMod val="50000"/>
              </a:schemeClr>
            </a:solidFill>
          </a:ln>
        </p:spPr>
        <p:txBody>
          <a:bodyPr wrap="square" rtlCol="0">
            <a:spAutoFit/>
          </a:bodyPr>
          <a:lstStyle/>
          <a:p>
            <a:r>
              <a:rPr lang="en-CA" sz="2400" dirty="0">
                <a:solidFill>
                  <a:schemeClr val="accent2">
                    <a:lumMod val="75000"/>
                  </a:schemeClr>
                </a:solidFill>
              </a:rPr>
              <a:t>Economic consultants/analysts</a:t>
            </a:r>
          </a:p>
        </p:txBody>
      </p:sp>
      <p:sp>
        <p:nvSpPr>
          <p:cNvPr id="16" name="TextBox 15">
            <a:extLst>
              <a:ext uri="{FF2B5EF4-FFF2-40B4-BE49-F238E27FC236}">
                <a16:creationId xmlns:a16="http://schemas.microsoft.com/office/drawing/2014/main" id="{044AD57E-3F5D-52D7-2D73-D98C8B80C9C7}"/>
              </a:ext>
            </a:extLst>
          </p:cNvPr>
          <p:cNvSpPr txBox="1"/>
          <p:nvPr/>
        </p:nvSpPr>
        <p:spPr>
          <a:xfrm>
            <a:off x="988119" y="2137470"/>
            <a:ext cx="10060882" cy="510778"/>
          </a:xfrm>
          <a:prstGeom prst="roundRect">
            <a:avLst/>
          </a:prstGeom>
          <a:solidFill>
            <a:schemeClr val="accent2">
              <a:lumMod val="40000"/>
              <a:lumOff val="60000"/>
            </a:schemeClr>
          </a:solidFill>
          <a:ln>
            <a:solidFill>
              <a:schemeClr val="accent2">
                <a:lumMod val="50000"/>
              </a:schemeClr>
            </a:solidFill>
          </a:ln>
        </p:spPr>
        <p:txBody>
          <a:bodyPr wrap="square" rtlCol="0">
            <a:spAutoFit/>
          </a:bodyPr>
          <a:lstStyle/>
          <a:p>
            <a:r>
              <a:rPr lang="en-US" sz="2400" dirty="0">
                <a:solidFill>
                  <a:schemeClr val="accent2">
                    <a:lumMod val="75000"/>
                  </a:schemeClr>
                </a:solidFill>
              </a:rPr>
              <a:t>General surgeon in residency / my first year of practice</a:t>
            </a:r>
            <a:endParaRPr lang="en-CA" sz="2400" dirty="0">
              <a:solidFill>
                <a:schemeClr val="accent2">
                  <a:lumMod val="75000"/>
                </a:schemeClr>
              </a:solidFill>
            </a:endParaRPr>
          </a:p>
        </p:txBody>
      </p:sp>
      <p:sp>
        <p:nvSpPr>
          <p:cNvPr id="17" name="TextBox 16">
            <a:extLst>
              <a:ext uri="{FF2B5EF4-FFF2-40B4-BE49-F238E27FC236}">
                <a16:creationId xmlns:a16="http://schemas.microsoft.com/office/drawing/2014/main" id="{F8A4666C-BC49-0B06-DA1C-0573BF456E8B}"/>
              </a:ext>
            </a:extLst>
          </p:cNvPr>
          <p:cNvSpPr txBox="1"/>
          <p:nvPr/>
        </p:nvSpPr>
        <p:spPr>
          <a:xfrm>
            <a:off x="988118" y="1369429"/>
            <a:ext cx="7619009" cy="510778"/>
          </a:xfrm>
          <a:prstGeom prst="roundRect">
            <a:avLst/>
          </a:prstGeom>
          <a:solidFill>
            <a:schemeClr val="accent2">
              <a:lumMod val="40000"/>
              <a:lumOff val="60000"/>
            </a:schemeClr>
          </a:solidFill>
          <a:ln>
            <a:solidFill>
              <a:schemeClr val="accent2">
                <a:lumMod val="50000"/>
              </a:schemeClr>
            </a:solidFill>
          </a:ln>
        </p:spPr>
        <p:txBody>
          <a:bodyPr wrap="none" rtlCol="0">
            <a:spAutoFit/>
          </a:bodyPr>
          <a:lstStyle/>
          <a:p>
            <a:r>
              <a:rPr lang="en-US" sz="2400" dirty="0">
                <a:solidFill>
                  <a:schemeClr val="accent2">
                    <a:lumMod val="75000"/>
                  </a:schemeClr>
                </a:solidFill>
              </a:rPr>
              <a:t>Manager of the AI team at Toronto General Hospital</a:t>
            </a:r>
            <a:endParaRPr lang="en-CA" sz="2400" dirty="0">
              <a:solidFill>
                <a:schemeClr val="accent2">
                  <a:lumMod val="75000"/>
                </a:schemeClr>
              </a:solidFill>
            </a:endParaRPr>
          </a:p>
        </p:txBody>
      </p:sp>
      <p:sp>
        <p:nvSpPr>
          <p:cNvPr id="3" name="TextBox 2">
            <a:extLst>
              <a:ext uri="{FF2B5EF4-FFF2-40B4-BE49-F238E27FC236}">
                <a16:creationId xmlns:a16="http://schemas.microsoft.com/office/drawing/2014/main" id="{B6446A6D-1BF8-8D53-33BE-A09B87AD383D}"/>
              </a:ext>
            </a:extLst>
          </p:cNvPr>
          <p:cNvSpPr txBox="1"/>
          <p:nvPr/>
        </p:nvSpPr>
        <p:spPr>
          <a:xfrm>
            <a:off x="988118" y="5410200"/>
            <a:ext cx="10060882" cy="510778"/>
          </a:xfrm>
          <a:prstGeom prst="roundRect">
            <a:avLst/>
          </a:prstGeom>
          <a:solidFill>
            <a:schemeClr val="accent2">
              <a:lumMod val="40000"/>
              <a:lumOff val="60000"/>
            </a:schemeClr>
          </a:solidFill>
          <a:ln>
            <a:solidFill>
              <a:schemeClr val="accent2">
                <a:lumMod val="50000"/>
              </a:schemeClr>
            </a:solidFill>
          </a:ln>
        </p:spPr>
        <p:txBody>
          <a:bodyPr wrap="square" rtlCol="0">
            <a:spAutoFit/>
          </a:bodyPr>
          <a:lstStyle/>
          <a:p>
            <a:r>
              <a:rPr lang="en-US" sz="2400" dirty="0">
                <a:solidFill>
                  <a:schemeClr val="accent2">
                    <a:lumMod val="75000"/>
                  </a:schemeClr>
                </a:solidFill>
              </a:rPr>
              <a:t>Primary care physician x 10 years</a:t>
            </a:r>
            <a:endParaRPr lang="en-CA" sz="2400" dirty="0">
              <a:solidFill>
                <a:schemeClr val="accent2">
                  <a:lumMod val="75000"/>
                </a:schemeClr>
              </a:solidFill>
            </a:endParaRPr>
          </a:p>
        </p:txBody>
      </p:sp>
    </p:spTree>
    <p:extLst>
      <p:ext uri="{BB962C8B-B14F-4D97-AF65-F5344CB8AC3E}">
        <p14:creationId xmlns:p14="http://schemas.microsoft.com/office/powerpoint/2010/main" val="199907311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337392"/>
            <a:ext cx="7269480" cy="624840"/>
          </a:xfrm>
        </p:spPr>
        <p:txBody>
          <a:bodyPr>
            <a:noAutofit/>
          </a:bodyPr>
          <a:lstStyle/>
          <a:p>
            <a:pPr algn="ctr"/>
            <a:r>
              <a:rPr lang="en-US" dirty="0"/>
              <a:t>All that glitters is an RCT?</a:t>
            </a:r>
          </a:p>
        </p:txBody>
      </p:sp>
      <p:sp>
        <p:nvSpPr>
          <p:cNvPr id="3" name="Content Placeholder 2"/>
          <p:cNvSpPr>
            <a:spLocks noGrp="1"/>
          </p:cNvSpPr>
          <p:nvPr>
            <p:ph idx="1"/>
          </p:nvPr>
        </p:nvSpPr>
        <p:spPr>
          <a:xfrm>
            <a:off x="990600" y="1143001"/>
            <a:ext cx="9982200" cy="5065188"/>
          </a:xfrm>
        </p:spPr>
        <p:txBody>
          <a:bodyPr>
            <a:normAutofit/>
          </a:bodyPr>
          <a:lstStyle/>
          <a:p>
            <a:r>
              <a:rPr lang="en-US" sz="2400" dirty="0"/>
              <a:t>Can we only believe </a:t>
            </a:r>
            <a:r>
              <a:rPr lang="en-US" sz="2400" b="1" dirty="0">
                <a:solidFill>
                  <a:schemeClr val="accent2">
                    <a:lumMod val="75000"/>
                  </a:schemeClr>
                </a:solidFill>
              </a:rPr>
              <a:t>randomized control trials</a:t>
            </a:r>
            <a:r>
              <a:rPr lang="en-US" sz="2400" b="1" dirty="0"/>
              <a:t>?</a:t>
            </a:r>
          </a:p>
        </p:txBody>
      </p:sp>
      <p:pic>
        <p:nvPicPr>
          <p:cNvPr id="4" name="Picture 3">
            <a:extLst>
              <a:ext uri="{FF2B5EF4-FFF2-40B4-BE49-F238E27FC236}">
                <a16:creationId xmlns:a16="http://schemas.microsoft.com/office/drawing/2014/main" id="{286EB8AA-4FF7-5C1B-3F9D-FE39AC4BFB66}"/>
              </a:ext>
            </a:extLst>
          </p:cNvPr>
          <p:cNvPicPr>
            <a:picLocks noChangeAspect="1"/>
          </p:cNvPicPr>
          <p:nvPr/>
        </p:nvPicPr>
        <p:blipFill>
          <a:blip r:embed="rId3"/>
          <a:stretch>
            <a:fillRect/>
          </a:stretch>
        </p:blipFill>
        <p:spPr>
          <a:xfrm>
            <a:off x="990600" y="1523999"/>
            <a:ext cx="6685313" cy="5181971"/>
          </a:xfrm>
          <a:prstGeom prst="rect">
            <a:avLst/>
          </a:prstGeom>
        </p:spPr>
      </p:pic>
      <p:pic>
        <p:nvPicPr>
          <p:cNvPr id="6" name="Picture 5">
            <a:extLst>
              <a:ext uri="{FF2B5EF4-FFF2-40B4-BE49-F238E27FC236}">
                <a16:creationId xmlns:a16="http://schemas.microsoft.com/office/drawing/2014/main" id="{13BADA58-31A1-2ABC-122B-68F53BA81977}"/>
              </a:ext>
            </a:extLst>
          </p:cNvPr>
          <p:cNvPicPr>
            <a:picLocks noChangeAspect="1"/>
          </p:cNvPicPr>
          <p:nvPr/>
        </p:nvPicPr>
        <p:blipFill>
          <a:blip r:embed="rId4"/>
          <a:stretch>
            <a:fillRect/>
          </a:stretch>
        </p:blipFill>
        <p:spPr>
          <a:xfrm>
            <a:off x="2057400" y="1949865"/>
            <a:ext cx="8745170" cy="4639322"/>
          </a:xfrm>
          <a:prstGeom prst="rect">
            <a:avLst/>
          </a:prstGeom>
        </p:spPr>
      </p:pic>
    </p:spTree>
    <p:extLst>
      <p:ext uri="{BB962C8B-B14F-4D97-AF65-F5344CB8AC3E}">
        <p14:creationId xmlns:p14="http://schemas.microsoft.com/office/powerpoint/2010/main" val="229751533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337392"/>
            <a:ext cx="7269480" cy="624840"/>
          </a:xfrm>
        </p:spPr>
        <p:txBody>
          <a:bodyPr>
            <a:noAutofit/>
          </a:bodyPr>
          <a:lstStyle/>
          <a:p>
            <a:pPr algn="ctr"/>
            <a:r>
              <a:rPr lang="en-US" dirty="0"/>
              <a:t>All that glitters is an RCT?</a:t>
            </a:r>
          </a:p>
        </p:txBody>
      </p:sp>
      <p:sp>
        <p:nvSpPr>
          <p:cNvPr id="3" name="Content Placeholder 2"/>
          <p:cNvSpPr>
            <a:spLocks noGrp="1"/>
          </p:cNvSpPr>
          <p:nvPr>
            <p:ph idx="1"/>
          </p:nvPr>
        </p:nvSpPr>
        <p:spPr>
          <a:xfrm>
            <a:off x="990600" y="1143001"/>
            <a:ext cx="9982200" cy="5065188"/>
          </a:xfrm>
        </p:spPr>
        <p:txBody>
          <a:bodyPr>
            <a:normAutofit/>
          </a:bodyPr>
          <a:lstStyle/>
          <a:p>
            <a:r>
              <a:rPr lang="en-US" sz="2400" dirty="0"/>
              <a:t>Can we only believe </a:t>
            </a:r>
            <a:r>
              <a:rPr lang="en-US" sz="2400" b="1" dirty="0"/>
              <a:t>randomized control trials?</a:t>
            </a:r>
          </a:p>
          <a:p>
            <a:r>
              <a:rPr lang="en-US" sz="2400" dirty="0"/>
              <a:t>RCTs are useful in some settings, but what are some problems with them? </a:t>
            </a:r>
          </a:p>
        </p:txBody>
      </p:sp>
    </p:spTree>
    <p:extLst>
      <p:ext uri="{BB962C8B-B14F-4D97-AF65-F5344CB8AC3E}">
        <p14:creationId xmlns:p14="http://schemas.microsoft.com/office/powerpoint/2010/main" val="189522206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337392"/>
            <a:ext cx="7269480" cy="624840"/>
          </a:xfrm>
        </p:spPr>
        <p:txBody>
          <a:bodyPr>
            <a:noAutofit/>
          </a:bodyPr>
          <a:lstStyle/>
          <a:p>
            <a:pPr algn="ctr"/>
            <a:r>
              <a:rPr lang="en-US" dirty="0"/>
              <a:t>All that glitters is an RCT?</a:t>
            </a:r>
          </a:p>
        </p:txBody>
      </p:sp>
      <p:sp>
        <p:nvSpPr>
          <p:cNvPr id="3" name="Content Placeholder 2"/>
          <p:cNvSpPr>
            <a:spLocks noGrp="1"/>
          </p:cNvSpPr>
          <p:nvPr>
            <p:ph idx="1"/>
          </p:nvPr>
        </p:nvSpPr>
        <p:spPr>
          <a:xfrm>
            <a:off x="990600" y="1143001"/>
            <a:ext cx="10210800" cy="5065188"/>
          </a:xfrm>
        </p:spPr>
        <p:txBody>
          <a:bodyPr>
            <a:normAutofit/>
          </a:bodyPr>
          <a:lstStyle/>
          <a:p>
            <a:r>
              <a:rPr lang="en-US" sz="2400" dirty="0"/>
              <a:t>Can we only believe </a:t>
            </a:r>
            <a:r>
              <a:rPr lang="en-US" sz="2400" b="1" dirty="0"/>
              <a:t>randomized control trials?</a:t>
            </a:r>
          </a:p>
          <a:p>
            <a:r>
              <a:rPr lang="en-US" sz="2400" dirty="0"/>
              <a:t>RCTs are useful in some settings, but what are some problems with them? </a:t>
            </a:r>
          </a:p>
          <a:p>
            <a:pPr lvl="1"/>
            <a:r>
              <a:rPr lang="en-US" sz="2400" dirty="0"/>
              <a:t>Not always feasible</a:t>
            </a:r>
          </a:p>
          <a:p>
            <a:pPr lvl="1"/>
            <a:r>
              <a:rPr lang="en-US" sz="2400" dirty="0"/>
              <a:t>Implicit biases</a:t>
            </a:r>
          </a:p>
          <a:p>
            <a:pPr lvl="1"/>
            <a:r>
              <a:rPr lang="en-US" sz="2400" dirty="0"/>
              <a:t>Can’t always detect negative side effects</a:t>
            </a:r>
          </a:p>
          <a:p>
            <a:pPr lvl="1"/>
            <a:r>
              <a:rPr lang="en-US" sz="2400" dirty="0"/>
              <a:t>Problems with external validity, scaling, etc. </a:t>
            </a:r>
          </a:p>
          <a:p>
            <a:r>
              <a:rPr lang="en-US" sz="2400" dirty="0"/>
              <a:t>Econometric analysis helps identify </a:t>
            </a:r>
            <a:r>
              <a:rPr lang="en-US" sz="2400" b="1" dirty="0">
                <a:solidFill>
                  <a:schemeClr val="accent2">
                    <a:lumMod val="75000"/>
                  </a:schemeClr>
                </a:solidFill>
              </a:rPr>
              <a:t>real world patterns </a:t>
            </a:r>
            <a:r>
              <a:rPr lang="en-US" sz="2400" dirty="0"/>
              <a:t>from </a:t>
            </a:r>
            <a:r>
              <a:rPr lang="en-US" sz="2400" b="1" dirty="0">
                <a:solidFill>
                  <a:schemeClr val="accent2">
                    <a:lumMod val="75000"/>
                  </a:schemeClr>
                </a:solidFill>
              </a:rPr>
              <a:t>real world data</a:t>
            </a:r>
            <a:endParaRPr lang="en-US" sz="2400" dirty="0">
              <a:solidFill>
                <a:schemeClr val="accent2">
                  <a:lumMod val="75000"/>
                </a:schemeClr>
              </a:solidFill>
            </a:endParaRPr>
          </a:p>
          <a:p>
            <a:pPr lvl="1"/>
            <a:endParaRPr lang="en-US" sz="2400" dirty="0"/>
          </a:p>
        </p:txBody>
      </p:sp>
    </p:spTree>
    <p:extLst>
      <p:ext uri="{BB962C8B-B14F-4D97-AF65-F5344CB8AC3E}">
        <p14:creationId xmlns:p14="http://schemas.microsoft.com/office/powerpoint/2010/main" val="39700706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337392"/>
            <a:ext cx="7269480" cy="624840"/>
          </a:xfrm>
        </p:spPr>
        <p:txBody>
          <a:bodyPr>
            <a:noAutofit/>
          </a:bodyPr>
          <a:lstStyle/>
          <a:p>
            <a:pPr algn="ctr"/>
            <a:r>
              <a:rPr lang="en-US" dirty="0"/>
              <a:t>All that glitters is an RCT?</a:t>
            </a:r>
          </a:p>
        </p:txBody>
      </p:sp>
      <p:sp>
        <p:nvSpPr>
          <p:cNvPr id="3" name="Content Placeholder 2"/>
          <p:cNvSpPr>
            <a:spLocks noGrp="1"/>
          </p:cNvSpPr>
          <p:nvPr>
            <p:ph idx="1"/>
          </p:nvPr>
        </p:nvSpPr>
        <p:spPr>
          <a:xfrm>
            <a:off x="990600" y="1143001"/>
            <a:ext cx="10210800" cy="5065188"/>
          </a:xfrm>
        </p:spPr>
        <p:txBody>
          <a:bodyPr/>
          <a:lstStyle/>
          <a:p>
            <a:pPr lvl="1"/>
            <a:endParaRPr lang="en-US" dirty="0"/>
          </a:p>
        </p:txBody>
      </p:sp>
      <p:pic>
        <p:nvPicPr>
          <p:cNvPr id="5" name="Picture 4">
            <a:extLst>
              <a:ext uri="{FF2B5EF4-FFF2-40B4-BE49-F238E27FC236}">
                <a16:creationId xmlns:a16="http://schemas.microsoft.com/office/drawing/2014/main" id="{AEE7F24A-24D1-5BDB-258B-4FBC18C82840}"/>
              </a:ext>
            </a:extLst>
          </p:cNvPr>
          <p:cNvPicPr>
            <a:picLocks noChangeAspect="1"/>
          </p:cNvPicPr>
          <p:nvPr/>
        </p:nvPicPr>
        <p:blipFill rotWithShape="1">
          <a:blip r:embed="rId3"/>
          <a:srcRect l="2885" t="189" r="32205" b="33106"/>
          <a:stretch/>
        </p:blipFill>
        <p:spPr>
          <a:xfrm>
            <a:off x="1447800" y="962232"/>
            <a:ext cx="4858536" cy="5438568"/>
          </a:xfrm>
          <a:prstGeom prst="rect">
            <a:avLst/>
          </a:prstGeom>
        </p:spPr>
      </p:pic>
    </p:spTree>
    <p:extLst>
      <p:ext uri="{BB962C8B-B14F-4D97-AF65-F5344CB8AC3E}">
        <p14:creationId xmlns:p14="http://schemas.microsoft.com/office/powerpoint/2010/main" val="362956767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337392"/>
            <a:ext cx="7269480" cy="624840"/>
          </a:xfrm>
        </p:spPr>
        <p:txBody>
          <a:bodyPr>
            <a:noAutofit/>
          </a:bodyPr>
          <a:lstStyle/>
          <a:p>
            <a:pPr algn="ctr"/>
            <a:r>
              <a:rPr lang="en-US" dirty="0"/>
              <a:t>The rise of causal inference</a:t>
            </a:r>
          </a:p>
        </p:txBody>
      </p:sp>
      <p:sp>
        <p:nvSpPr>
          <p:cNvPr id="3" name="Content Placeholder 2"/>
          <p:cNvSpPr>
            <a:spLocks noGrp="1"/>
          </p:cNvSpPr>
          <p:nvPr>
            <p:ph idx="1"/>
          </p:nvPr>
        </p:nvSpPr>
        <p:spPr>
          <a:xfrm>
            <a:off x="990600" y="1143001"/>
            <a:ext cx="10210800" cy="5065188"/>
          </a:xfrm>
        </p:spPr>
        <p:txBody>
          <a:bodyPr/>
          <a:lstStyle/>
          <a:p>
            <a:pPr lvl="1"/>
            <a:endParaRPr lang="en-US" dirty="0"/>
          </a:p>
        </p:txBody>
      </p:sp>
      <p:pic>
        <p:nvPicPr>
          <p:cNvPr id="6" name="Picture 5">
            <a:extLst>
              <a:ext uri="{FF2B5EF4-FFF2-40B4-BE49-F238E27FC236}">
                <a16:creationId xmlns:a16="http://schemas.microsoft.com/office/drawing/2014/main" id="{D6501B0D-E23E-D5E4-617A-C3DB2A42E7AE}"/>
              </a:ext>
            </a:extLst>
          </p:cNvPr>
          <p:cNvPicPr>
            <a:picLocks noChangeAspect="1"/>
          </p:cNvPicPr>
          <p:nvPr/>
        </p:nvPicPr>
        <p:blipFill>
          <a:blip r:embed="rId3"/>
          <a:stretch>
            <a:fillRect/>
          </a:stretch>
        </p:blipFill>
        <p:spPr>
          <a:xfrm>
            <a:off x="609600" y="988669"/>
            <a:ext cx="9940741" cy="5400000"/>
          </a:xfrm>
          <a:prstGeom prst="rect">
            <a:avLst/>
          </a:prstGeom>
        </p:spPr>
      </p:pic>
    </p:spTree>
    <p:extLst>
      <p:ext uri="{BB962C8B-B14F-4D97-AF65-F5344CB8AC3E}">
        <p14:creationId xmlns:p14="http://schemas.microsoft.com/office/powerpoint/2010/main" val="159935651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0041" y="381000"/>
            <a:ext cx="8303043" cy="624840"/>
          </a:xfrm>
        </p:spPr>
        <p:txBody>
          <a:bodyPr>
            <a:noAutofit/>
          </a:bodyPr>
          <a:lstStyle/>
          <a:p>
            <a:r>
              <a:rPr lang="en-US" dirty="0"/>
              <a:t>Econometric approach</a:t>
            </a:r>
          </a:p>
        </p:txBody>
      </p:sp>
      <p:sp>
        <p:nvSpPr>
          <p:cNvPr id="3" name="Content Placeholder 2"/>
          <p:cNvSpPr>
            <a:spLocks noGrp="1"/>
          </p:cNvSpPr>
          <p:nvPr>
            <p:ph idx="1"/>
          </p:nvPr>
        </p:nvSpPr>
        <p:spPr>
          <a:xfrm>
            <a:off x="228600" y="1005840"/>
            <a:ext cx="10896600" cy="5090160"/>
          </a:xfrm>
        </p:spPr>
        <p:txBody>
          <a:bodyPr>
            <a:normAutofit/>
          </a:bodyPr>
          <a:lstStyle/>
          <a:p>
            <a:r>
              <a:rPr lang="en-US" sz="2400" b="1" dirty="0">
                <a:solidFill>
                  <a:schemeClr val="accent2">
                    <a:lumMod val="75000"/>
                  </a:schemeClr>
                </a:solidFill>
              </a:rPr>
              <a:t>Observational data: </a:t>
            </a:r>
            <a:r>
              <a:rPr lang="en-US" sz="2400" dirty="0"/>
              <a:t>retrospective, “real-world” data</a:t>
            </a:r>
          </a:p>
          <a:p>
            <a:pPr lvl="1"/>
            <a:r>
              <a:rPr lang="en-US" sz="2400" dirty="0"/>
              <a:t>Not (typically) collected in a lab setting</a:t>
            </a:r>
          </a:p>
          <a:p>
            <a:pPr lvl="1"/>
            <a:r>
              <a:rPr lang="en-US" sz="2400" dirty="0"/>
              <a:t>Surveys, claims, tax records, etc. </a:t>
            </a:r>
          </a:p>
          <a:p>
            <a:r>
              <a:rPr lang="en-US" sz="2400" dirty="0"/>
              <a:t>What created that data? </a:t>
            </a:r>
          </a:p>
          <a:p>
            <a:pPr lvl="1"/>
            <a:r>
              <a:rPr lang="en-US" sz="2400" b="1" dirty="0">
                <a:solidFill>
                  <a:schemeClr val="accent2">
                    <a:lumMod val="75000"/>
                  </a:schemeClr>
                </a:solidFill>
              </a:rPr>
              <a:t>Data Generating Process: </a:t>
            </a:r>
            <a:r>
              <a:rPr lang="en-US" sz="2400" dirty="0"/>
              <a:t>what unique collection of characteristics, events, and randomness coalesced to form the data we are looking at? </a:t>
            </a:r>
          </a:p>
          <a:p>
            <a:pPr lvl="1"/>
            <a:r>
              <a:rPr lang="en-US" sz="2400" dirty="0"/>
              <a:t>Our objective is to use the data available to try and establish the nature of the true DGP.</a:t>
            </a:r>
          </a:p>
          <a:p>
            <a:pPr lvl="1"/>
            <a:r>
              <a:rPr lang="en-US" sz="2400" dirty="0"/>
              <a:t>But many different DGPs are possible, and many may yield very similar patterns!</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8960" y="228601"/>
            <a:ext cx="7280946" cy="652889"/>
          </a:xfrm>
        </p:spPr>
        <p:txBody>
          <a:bodyPr>
            <a:noAutofit/>
          </a:bodyPr>
          <a:lstStyle/>
          <a:p>
            <a:r>
              <a:rPr lang="en-US" dirty="0"/>
              <a:t>What’s a model?</a:t>
            </a:r>
          </a:p>
        </p:txBody>
      </p:sp>
      <p:sp>
        <p:nvSpPr>
          <p:cNvPr id="3" name="Content Placeholder 2"/>
          <p:cNvSpPr>
            <a:spLocks noGrp="1"/>
          </p:cNvSpPr>
          <p:nvPr>
            <p:ph idx="1"/>
          </p:nvPr>
        </p:nvSpPr>
        <p:spPr>
          <a:xfrm>
            <a:off x="152400" y="990600"/>
            <a:ext cx="10820400" cy="5189539"/>
          </a:xfrm>
        </p:spPr>
        <p:txBody>
          <a:bodyPr>
            <a:normAutofit/>
          </a:bodyPr>
          <a:lstStyle/>
          <a:p>
            <a:r>
              <a:rPr lang="en-US" sz="2400" dirty="0"/>
              <a:t>Goal: understand relation between: </a:t>
            </a:r>
          </a:p>
          <a:p>
            <a:pPr lvl="1"/>
            <a:r>
              <a:rPr lang="en-US" sz="2400" dirty="0"/>
              <a:t>Outcome (Y) </a:t>
            </a:r>
          </a:p>
          <a:p>
            <a:pPr lvl="1"/>
            <a:r>
              <a:rPr lang="en-US" sz="2400" dirty="0"/>
              <a:t>Treatment (D) </a:t>
            </a:r>
          </a:p>
          <a:p>
            <a:pPr lvl="1"/>
            <a:r>
              <a:rPr lang="en-US" sz="2400" dirty="0"/>
              <a:t>Covariate (X), </a:t>
            </a:r>
          </a:p>
          <a:p>
            <a:r>
              <a:rPr lang="en-US" sz="2400" dirty="0"/>
              <a:t>We must specify </a:t>
            </a:r>
            <a:r>
              <a:rPr lang="en-US" sz="2400" u="sng" dirty="0"/>
              <a:t>and test</a:t>
            </a:r>
            <a:r>
              <a:rPr lang="en-US" sz="2400" dirty="0"/>
              <a:t> the mechanisms between these features</a:t>
            </a:r>
          </a:p>
          <a:p>
            <a:r>
              <a:rPr lang="en-US" sz="2400" dirty="0"/>
              <a:t>Why do we have to do this in detail? </a:t>
            </a:r>
          </a:p>
          <a:p>
            <a:pPr lvl="1"/>
            <a:r>
              <a:rPr lang="en-US" sz="2400" u="sng" dirty="0"/>
              <a:t>Correlation is not causation (except when it is!)</a:t>
            </a:r>
          </a:p>
          <a:p>
            <a:pPr lvl="1"/>
            <a:r>
              <a:rPr lang="en-US" sz="2400" dirty="0"/>
              <a:t>Different variables may move in tandem without there being causal relations among them</a:t>
            </a:r>
          </a:p>
          <a:p>
            <a:pPr lvl="1"/>
            <a:r>
              <a:rPr lang="en-US" sz="2400" dirty="0">
                <a:hlinkClick r:id="rId3"/>
              </a:rPr>
              <a:t>https://www.tylervigen.com/spurious-correlations</a:t>
            </a:r>
            <a:r>
              <a:rPr lang="en-US" sz="2400" dirty="0"/>
              <a:t> </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3728" y="304800"/>
            <a:ext cx="7183793" cy="701040"/>
          </a:xfrm>
        </p:spPr>
        <p:txBody>
          <a:bodyPr>
            <a:normAutofit/>
          </a:bodyPr>
          <a:lstStyle/>
          <a:p>
            <a:r>
              <a:rPr lang="en-US" dirty="0"/>
              <a:t>DGPs as DAGs</a:t>
            </a:r>
          </a:p>
        </p:txBody>
      </p:sp>
      <p:sp>
        <p:nvSpPr>
          <p:cNvPr id="3" name="Content Placeholder 2"/>
          <p:cNvSpPr>
            <a:spLocks noGrp="1"/>
          </p:cNvSpPr>
          <p:nvPr>
            <p:ph idx="1"/>
          </p:nvPr>
        </p:nvSpPr>
        <p:spPr>
          <a:xfrm>
            <a:off x="152400" y="1005840"/>
            <a:ext cx="10896600" cy="5623560"/>
          </a:xfrm>
        </p:spPr>
        <p:txBody>
          <a:bodyPr>
            <a:noAutofit/>
          </a:bodyPr>
          <a:lstStyle/>
          <a:p>
            <a:r>
              <a:rPr lang="en-US" sz="2400" b="1" dirty="0">
                <a:solidFill>
                  <a:schemeClr val="accent2">
                    <a:lumMod val="75000"/>
                  </a:schemeClr>
                </a:solidFill>
              </a:rPr>
              <a:t>Directed Acyclic Graphs (DAGs):</a:t>
            </a:r>
            <a:endParaRPr lang="en-US" sz="2400" dirty="0">
              <a:solidFill>
                <a:schemeClr val="accent2">
                  <a:lumMod val="75000"/>
                </a:schemeClr>
              </a:solidFill>
            </a:endParaRPr>
          </a:p>
          <a:p>
            <a:pPr lvl="1"/>
            <a:r>
              <a:rPr lang="en-US" sz="2400" dirty="0"/>
              <a:t>Graphical relationship of a chain of causal effects</a:t>
            </a:r>
          </a:p>
          <a:p>
            <a:pPr lvl="1"/>
            <a:r>
              <a:rPr lang="en-US" sz="2400" dirty="0"/>
              <a:t>Represented as random variables (nodes) and influencing events (arrows)</a:t>
            </a:r>
          </a:p>
          <a:p>
            <a:pPr lvl="1"/>
            <a:r>
              <a:rPr lang="en-US" sz="2400" dirty="0"/>
              <a:t>Maps a </a:t>
            </a:r>
            <a:r>
              <a:rPr lang="en-US" sz="2400" b="1" dirty="0">
                <a:solidFill>
                  <a:schemeClr val="accent3">
                    <a:lumMod val="75000"/>
                  </a:schemeClr>
                </a:solidFill>
              </a:rPr>
              <a:t>philosophical model </a:t>
            </a:r>
            <a:endParaRPr lang="en-US" sz="2400" dirty="0">
              <a:solidFill>
                <a:schemeClr val="accent3">
                  <a:lumMod val="75000"/>
                </a:schemeClr>
              </a:solidFill>
            </a:endParaRPr>
          </a:p>
          <a:p>
            <a:pPr lvl="1"/>
            <a:endParaRPr lang="en-US" sz="2400" dirty="0"/>
          </a:p>
          <a:p>
            <a:pPr lvl="1"/>
            <a:endParaRPr lang="en-US" sz="2400" dirty="0"/>
          </a:p>
          <a:p>
            <a:pPr marL="274320" lvl="1" indent="0">
              <a:buNone/>
            </a:pPr>
            <a:endParaRPr lang="en-US" sz="2400" dirty="0"/>
          </a:p>
        </p:txBody>
      </p:sp>
      <p:sp>
        <p:nvSpPr>
          <p:cNvPr id="4" name="Oval 3">
            <a:extLst>
              <a:ext uri="{FF2B5EF4-FFF2-40B4-BE49-F238E27FC236}">
                <a16:creationId xmlns:a16="http://schemas.microsoft.com/office/drawing/2014/main" id="{60A69CE1-AAD1-4E00-A64F-5B9C6E629902}"/>
              </a:ext>
            </a:extLst>
          </p:cNvPr>
          <p:cNvSpPr/>
          <p:nvPr/>
        </p:nvSpPr>
        <p:spPr>
          <a:xfrm>
            <a:off x="5486400" y="3276600"/>
            <a:ext cx="457200" cy="45720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rPr>
              <a:t>X</a:t>
            </a:r>
          </a:p>
        </p:txBody>
      </p:sp>
      <p:sp>
        <p:nvSpPr>
          <p:cNvPr id="5" name="Oval 4">
            <a:extLst>
              <a:ext uri="{FF2B5EF4-FFF2-40B4-BE49-F238E27FC236}">
                <a16:creationId xmlns:a16="http://schemas.microsoft.com/office/drawing/2014/main" id="{9A1155EA-90DA-4651-AF19-F57D2394DFFC}"/>
              </a:ext>
            </a:extLst>
          </p:cNvPr>
          <p:cNvSpPr/>
          <p:nvPr/>
        </p:nvSpPr>
        <p:spPr>
          <a:xfrm>
            <a:off x="6357558" y="2579580"/>
            <a:ext cx="457200" cy="45720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rPr>
              <a:t>Y</a:t>
            </a:r>
          </a:p>
        </p:txBody>
      </p:sp>
      <p:sp>
        <p:nvSpPr>
          <p:cNvPr id="6" name="Oval 5">
            <a:extLst>
              <a:ext uri="{FF2B5EF4-FFF2-40B4-BE49-F238E27FC236}">
                <a16:creationId xmlns:a16="http://schemas.microsoft.com/office/drawing/2014/main" id="{0D3AB419-6089-44DB-B9EB-C9B0F2157E9B}"/>
              </a:ext>
            </a:extLst>
          </p:cNvPr>
          <p:cNvSpPr/>
          <p:nvPr/>
        </p:nvSpPr>
        <p:spPr>
          <a:xfrm>
            <a:off x="4495800" y="2579580"/>
            <a:ext cx="457200" cy="45720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rPr>
              <a:t>D</a:t>
            </a:r>
          </a:p>
        </p:txBody>
      </p:sp>
      <p:cxnSp>
        <p:nvCxnSpPr>
          <p:cNvPr id="9" name="Straight Arrow Connector 8">
            <a:extLst>
              <a:ext uri="{FF2B5EF4-FFF2-40B4-BE49-F238E27FC236}">
                <a16:creationId xmlns:a16="http://schemas.microsoft.com/office/drawing/2014/main" id="{140B4D30-5EE1-4197-8B95-21513B435049}"/>
              </a:ext>
            </a:extLst>
          </p:cNvPr>
          <p:cNvCxnSpPr>
            <a:stCxn id="4" idx="1"/>
          </p:cNvCxnSpPr>
          <p:nvPr/>
        </p:nvCxnSpPr>
        <p:spPr>
          <a:xfrm flipH="1" flipV="1">
            <a:off x="4953001" y="2960581"/>
            <a:ext cx="600355" cy="3829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5695DEED-D945-4A12-94DC-7A12C3D6AD75}"/>
              </a:ext>
            </a:extLst>
          </p:cNvPr>
          <p:cNvCxnSpPr>
            <a:stCxn id="4" idx="7"/>
            <a:endCxn id="5" idx="3"/>
          </p:cNvCxnSpPr>
          <p:nvPr/>
        </p:nvCxnSpPr>
        <p:spPr>
          <a:xfrm flipV="1">
            <a:off x="5876645" y="2969825"/>
            <a:ext cx="547868" cy="3737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02AC8B47-ACD8-450B-AAE9-57660E99656A}"/>
              </a:ext>
            </a:extLst>
          </p:cNvPr>
          <p:cNvCxnSpPr>
            <a:cxnSpLocks/>
          </p:cNvCxnSpPr>
          <p:nvPr/>
        </p:nvCxnSpPr>
        <p:spPr>
          <a:xfrm>
            <a:off x="5005487" y="2808180"/>
            <a:ext cx="132835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3728" y="304800"/>
            <a:ext cx="7183793" cy="701040"/>
          </a:xfrm>
        </p:spPr>
        <p:txBody>
          <a:bodyPr>
            <a:normAutofit/>
          </a:bodyPr>
          <a:lstStyle/>
          <a:p>
            <a:r>
              <a:rPr lang="en-US" dirty="0"/>
              <a:t>DGPs as DAGs</a:t>
            </a:r>
          </a:p>
        </p:txBody>
      </p:sp>
      <p:sp>
        <p:nvSpPr>
          <p:cNvPr id="3" name="Content Placeholder 2"/>
          <p:cNvSpPr>
            <a:spLocks noGrp="1"/>
          </p:cNvSpPr>
          <p:nvPr>
            <p:ph idx="1"/>
          </p:nvPr>
        </p:nvSpPr>
        <p:spPr>
          <a:xfrm>
            <a:off x="152400" y="1005840"/>
            <a:ext cx="10896600" cy="5623560"/>
          </a:xfrm>
        </p:spPr>
        <p:txBody>
          <a:bodyPr>
            <a:noAutofit/>
          </a:bodyPr>
          <a:lstStyle/>
          <a:p>
            <a:r>
              <a:rPr lang="en-US" sz="2400" b="1" dirty="0">
                <a:solidFill>
                  <a:schemeClr val="accent2">
                    <a:lumMod val="75000"/>
                  </a:schemeClr>
                </a:solidFill>
              </a:rPr>
              <a:t>Directed Acyclic Graphs (DAGs):</a:t>
            </a:r>
            <a:endParaRPr lang="en-US" sz="2400" dirty="0">
              <a:solidFill>
                <a:schemeClr val="accent2">
                  <a:lumMod val="75000"/>
                </a:schemeClr>
              </a:solidFill>
            </a:endParaRPr>
          </a:p>
          <a:p>
            <a:pPr lvl="1"/>
            <a:r>
              <a:rPr lang="en-US" sz="2400" dirty="0"/>
              <a:t>Graphical relationship of a chain of causal effects</a:t>
            </a:r>
          </a:p>
          <a:p>
            <a:pPr lvl="1"/>
            <a:r>
              <a:rPr lang="en-US" sz="2400" dirty="0"/>
              <a:t>Represented as random variables (nodes) and influencing events (arrows)</a:t>
            </a:r>
          </a:p>
          <a:p>
            <a:pPr lvl="1"/>
            <a:r>
              <a:rPr lang="en-US" sz="2400" dirty="0"/>
              <a:t>Maps a </a:t>
            </a:r>
            <a:r>
              <a:rPr lang="en-US" sz="2400" b="1" dirty="0"/>
              <a:t>philosophical model</a:t>
            </a:r>
            <a:endParaRPr lang="en-US" sz="2400" dirty="0"/>
          </a:p>
          <a:p>
            <a:pPr lvl="1"/>
            <a:endParaRPr lang="en-US" sz="2400" dirty="0"/>
          </a:p>
          <a:p>
            <a:pPr lvl="1"/>
            <a:endParaRPr lang="en-US" sz="2400" dirty="0"/>
          </a:p>
          <a:p>
            <a:pPr lvl="1"/>
            <a:endParaRPr lang="en-US" sz="2400" dirty="0"/>
          </a:p>
          <a:p>
            <a:pPr lvl="1"/>
            <a:endParaRPr lang="en-US" sz="2400" dirty="0"/>
          </a:p>
          <a:p>
            <a:r>
              <a:rPr lang="en-US" sz="2400" b="1" u="sng" dirty="0">
                <a:solidFill>
                  <a:schemeClr val="accent3">
                    <a:lumMod val="75000"/>
                  </a:schemeClr>
                </a:solidFill>
              </a:rPr>
              <a:t>Example: </a:t>
            </a:r>
            <a:r>
              <a:rPr lang="en-US" sz="2400" b="1" dirty="0"/>
              <a:t>Improving Physician Quality </a:t>
            </a:r>
            <a:endParaRPr lang="en-US" sz="2400" dirty="0"/>
          </a:p>
          <a:p>
            <a:pPr lvl="1"/>
            <a:r>
              <a:rPr lang="en-US" sz="2400" dirty="0"/>
              <a:t>Y: Outcome of interest (Level of care)</a:t>
            </a:r>
          </a:p>
          <a:p>
            <a:pPr lvl="1"/>
            <a:r>
              <a:rPr lang="en-US" sz="2400" dirty="0"/>
              <a:t>D: Treatment (Information about cost-effective treatment)</a:t>
            </a:r>
          </a:p>
          <a:p>
            <a:pPr lvl="1"/>
            <a:r>
              <a:rPr lang="en-US" sz="2400" dirty="0"/>
              <a:t>X: Covariates (MD demographics, region, specialty)</a:t>
            </a:r>
          </a:p>
          <a:p>
            <a:pPr lvl="1"/>
            <a:r>
              <a:rPr lang="en-US" sz="2400" dirty="0"/>
              <a:t>Why would X contribute to D? </a:t>
            </a:r>
          </a:p>
          <a:p>
            <a:pPr lvl="1"/>
            <a:endParaRPr lang="en-US" sz="2400" dirty="0"/>
          </a:p>
          <a:p>
            <a:pPr lvl="1"/>
            <a:endParaRPr lang="en-US" sz="2400" dirty="0"/>
          </a:p>
          <a:p>
            <a:pPr lvl="1"/>
            <a:endParaRPr lang="en-US" sz="2400" dirty="0"/>
          </a:p>
          <a:p>
            <a:pPr marL="274320" lvl="1" indent="0">
              <a:buNone/>
            </a:pPr>
            <a:endParaRPr lang="en-US" sz="2400" dirty="0"/>
          </a:p>
        </p:txBody>
      </p:sp>
      <p:sp>
        <p:nvSpPr>
          <p:cNvPr id="4" name="Oval 3">
            <a:extLst>
              <a:ext uri="{FF2B5EF4-FFF2-40B4-BE49-F238E27FC236}">
                <a16:creationId xmlns:a16="http://schemas.microsoft.com/office/drawing/2014/main" id="{60A69CE1-AAD1-4E00-A64F-5B9C6E629902}"/>
              </a:ext>
            </a:extLst>
          </p:cNvPr>
          <p:cNvSpPr/>
          <p:nvPr/>
        </p:nvSpPr>
        <p:spPr>
          <a:xfrm>
            <a:off x="5486400" y="3352800"/>
            <a:ext cx="457200" cy="45720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rPr>
              <a:t>X</a:t>
            </a:r>
          </a:p>
        </p:txBody>
      </p:sp>
      <p:sp>
        <p:nvSpPr>
          <p:cNvPr id="5" name="Oval 4">
            <a:extLst>
              <a:ext uri="{FF2B5EF4-FFF2-40B4-BE49-F238E27FC236}">
                <a16:creationId xmlns:a16="http://schemas.microsoft.com/office/drawing/2014/main" id="{9A1155EA-90DA-4651-AF19-F57D2394DFFC}"/>
              </a:ext>
            </a:extLst>
          </p:cNvPr>
          <p:cNvSpPr/>
          <p:nvPr/>
        </p:nvSpPr>
        <p:spPr>
          <a:xfrm>
            <a:off x="6357558" y="2655780"/>
            <a:ext cx="457200" cy="45720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rPr>
              <a:t>Y</a:t>
            </a:r>
          </a:p>
        </p:txBody>
      </p:sp>
      <p:sp>
        <p:nvSpPr>
          <p:cNvPr id="6" name="Oval 5">
            <a:extLst>
              <a:ext uri="{FF2B5EF4-FFF2-40B4-BE49-F238E27FC236}">
                <a16:creationId xmlns:a16="http://schemas.microsoft.com/office/drawing/2014/main" id="{0D3AB419-6089-44DB-B9EB-C9B0F2157E9B}"/>
              </a:ext>
            </a:extLst>
          </p:cNvPr>
          <p:cNvSpPr/>
          <p:nvPr/>
        </p:nvSpPr>
        <p:spPr>
          <a:xfrm>
            <a:off x="4495800" y="2655780"/>
            <a:ext cx="457200" cy="45720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rPr>
              <a:t>D</a:t>
            </a:r>
          </a:p>
        </p:txBody>
      </p:sp>
      <p:cxnSp>
        <p:nvCxnSpPr>
          <p:cNvPr id="9" name="Straight Arrow Connector 8">
            <a:extLst>
              <a:ext uri="{FF2B5EF4-FFF2-40B4-BE49-F238E27FC236}">
                <a16:creationId xmlns:a16="http://schemas.microsoft.com/office/drawing/2014/main" id="{140B4D30-5EE1-4197-8B95-21513B435049}"/>
              </a:ext>
            </a:extLst>
          </p:cNvPr>
          <p:cNvCxnSpPr>
            <a:stCxn id="4" idx="1"/>
          </p:cNvCxnSpPr>
          <p:nvPr/>
        </p:nvCxnSpPr>
        <p:spPr>
          <a:xfrm flipH="1" flipV="1">
            <a:off x="4953001" y="3036781"/>
            <a:ext cx="600355" cy="3829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5695DEED-D945-4A12-94DC-7A12C3D6AD75}"/>
              </a:ext>
            </a:extLst>
          </p:cNvPr>
          <p:cNvCxnSpPr>
            <a:stCxn id="4" idx="7"/>
            <a:endCxn id="5" idx="3"/>
          </p:cNvCxnSpPr>
          <p:nvPr/>
        </p:nvCxnSpPr>
        <p:spPr>
          <a:xfrm flipV="1">
            <a:off x="5876645" y="3046025"/>
            <a:ext cx="547868" cy="3737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02AC8B47-ACD8-450B-AAE9-57660E99656A}"/>
              </a:ext>
            </a:extLst>
          </p:cNvPr>
          <p:cNvCxnSpPr/>
          <p:nvPr/>
        </p:nvCxnSpPr>
        <p:spPr>
          <a:xfrm>
            <a:off x="5005487" y="2884380"/>
            <a:ext cx="132835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850748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3964" y="304800"/>
            <a:ext cx="7133557" cy="701040"/>
          </a:xfrm>
        </p:spPr>
        <p:txBody>
          <a:bodyPr>
            <a:normAutofit/>
          </a:bodyPr>
          <a:lstStyle/>
          <a:p>
            <a:r>
              <a:rPr lang="en-US" dirty="0"/>
              <a:t>DGPs as DAGs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28600" y="1005840"/>
                <a:ext cx="10820400" cy="5623560"/>
              </a:xfrm>
            </p:spPr>
            <p:txBody>
              <a:bodyPr>
                <a:noAutofit/>
              </a:bodyPr>
              <a:lstStyle/>
              <a:p>
                <a:r>
                  <a:rPr lang="en-US" sz="2400" b="1" dirty="0"/>
                  <a:t>Directed Acyclic Graphs (DAGs):</a:t>
                </a:r>
                <a:endParaRPr lang="en-US" sz="2400" dirty="0"/>
              </a:p>
              <a:p>
                <a:pPr lvl="1"/>
                <a:r>
                  <a:rPr lang="en-US" sz="2400" dirty="0"/>
                  <a:t>Graphical relationship of a chain of causal effects</a:t>
                </a:r>
              </a:p>
              <a:p>
                <a:pPr lvl="1"/>
                <a:r>
                  <a:rPr lang="en-US" sz="2400" dirty="0"/>
                  <a:t>Represented as random variables (nodes) and influencing events (arrows)</a:t>
                </a:r>
              </a:p>
              <a:p>
                <a:pPr lvl="1"/>
                <a:endParaRPr lang="en-US" sz="2400" dirty="0"/>
              </a:p>
              <a:p>
                <a:pPr lvl="1"/>
                <a:endParaRPr lang="en-US" sz="2400" dirty="0"/>
              </a:p>
              <a:p>
                <a:pPr lvl="1"/>
                <a:endParaRPr lang="en-US" sz="2400" dirty="0"/>
              </a:p>
              <a:p>
                <a:pPr lvl="1"/>
                <a:endParaRPr lang="en-US" sz="2400" dirty="0"/>
              </a:p>
              <a:p>
                <a:r>
                  <a:rPr lang="en-US" sz="2400" b="1" u="sng" dirty="0">
                    <a:solidFill>
                      <a:schemeClr val="accent3">
                        <a:lumMod val="75000"/>
                      </a:schemeClr>
                    </a:solidFill>
                  </a:rPr>
                  <a:t>Example: </a:t>
                </a:r>
                <a:r>
                  <a:rPr lang="en-US" sz="2400" b="1" dirty="0"/>
                  <a:t>Improving Physician Quality </a:t>
                </a:r>
                <a:endParaRPr lang="en-US" sz="2400" dirty="0"/>
              </a:p>
              <a:p>
                <a:r>
                  <a:rPr lang="en-US" sz="2400" dirty="0"/>
                  <a:t>We are interested in the effect of D on Y </a:t>
                </a:r>
              </a:p>
              <a:p>
                <a:pPr lvl="1"/>
                <a:r>
                  <a:rPr lang="en-US" sz="2400" dirty="0"/>
                  <a:t>Direct effect (D </a:t>
                </a:r>
                <a14:m>
                  <m:oMath xmlns:m="http://schemas.openxmlformats.org/officeDocument/2006/math">
                    <m:r>
                      <a:rPr lang="en-US" sz="2400" b="0" i="1" smtClean="0">
                        <a:latin typeface="Cambria Math" panose="02040503050406030204" pitchFamily="18" charset="0"/>
                      </a:rPr>
                      <m:t>→</m:t>
                    </m:r>
                    <m:r>
                      <a:rPr lang="en-US" sz="2400" b="0" i="1" smtClean="0">
                        <a:latin typeface="Cambria Math" panose="02040503050406030204" pitchFamily="18" charset="0"/>
                      </a:rPr>
                      <m:t>𝑌</m:t>
                    </m:r>
                    <m:r>
                      <a:rPr lang="en-US" sz="2400" b="0" i="1" smtClean="0">
                        <a:latin typeface="Cambria Math" panose="02040503050406030204" pitchFamily="18" charset="0"/>
                      </a:rPr>
                      <m:t>)</m:t>
                    </m:r>
                  </m:oMath>
                </a14:m>
                <a:r>
                  <a:rPr lang="en-US" sz="2400" dirty="0"/>
                  <a:t> – this is the “causal effect” of interest</a:t>
                </a:r>
              </a:p>
              <a:p>
                <a:pPr lvl="1"/>
                <a:r>
                  <a:rPr lang="en-US" sz="2400" dirty="0"/>
                  <a:t>Indirect effect (D </a:t>
                </a:r>
                <a14:m>
                  <m:oMath xmlns:m="http://schemas.openxmlformats.org/officeDocument/2006/math">
                    <m:r>
                      <a:rPr lang="en-US" sz="2400" b="0" i="1" smtClean="0">
                        <a:latin typeface="Cambria Math" panose="02040503050406030204" pitchFamily="18" charset="0"/>
                      </a:rPr>
                      <m:t>←</m:t>
                    </m:r>
                  </m:oMath>
                </a14:m>
                <a:r>
                  <a:rPr lang="en-US" sz="2400" dirty="0"/>
                  <a:t> X </a:t>
                </a:r>
                <a14:m>
                  <m:oMath xmlns:m="http://schemas.openxmlformats.org/officeDocument/2006/math">
                    <m:r>
                      <a:rPr lang="en-US" sz="2400" i="1">
                        <a:latin typeface="Cambria Math" panose="02040503050406030204" pitchFamily="18" charset="0"/>
                      </a:rPr>
                      <m:t>→</m:t>
                    </m:r>
                    <m:r>
                      <m:rPr>
                        <m:sty m:val="p"/>
                      </m:rPr>
                      <a:rPr lang="en-US" sz="2400" b="0" i="0" smtClean="0">
                        <a:latin typeface="Cambria Math" panose="02040503050406030204" pitchFamily="18" charset="0"/>
                      </a:rPr>
                      <m:t>Y</m:t>
                    </m:r>
                    <m:r>
                      <a:rPr lang="en-US" sz="2400" b="0" i="0" smtClean="0">
                        <a:latin typeface="Cambria Math" panose="02040503050406030204" pitchFamily="18" charset="0"/>
                      </a:rPr>
                      <m:t>)</m:t>
                    </m:r>
                  </m:oMath>
                </a14:m>
                <a:r>
                  <a:rPr lang="en-US" sz="2400" b="0" dirty="0"/>
                  <a:t> – this is a “backdoor” path</a:t>
                </a:r>
              </a:p>
              <a:p>
                <a:r>
                  <a:rPr lang="en-US" sz="2400" b="0" dirty="0"/>
                  <a:t>What does an RCT do in this situation? </a:t>
                </a:r>
              </a:p>
              <a:p>
                <a:pPr lvl="1"/>
                <a:endParaRPr lang="en-US" sz="2400" dirty="0"/>
              </a:p>
              <a:p>
                <a:pPr lvl="1"/>
                <a:endParaRPr lang="en-US" sz="2400" dirty="0"/>
              </a:p>
              <a:p>
                <a:pPr lvl="1"/>
                <a:endParaRPr lang="en-US" sz="2400" dirty="0"/>
              </a:p>
              <a:p>
                <a:pPr lvl="1"/>
                <a:endParaRPr lang="en-US" sz="2400" dirty="0"/>
              </a:p>
              <a:p>
                <a:pPr marL="274320" lvl="1" indent="0">
                  <a:buNone/>
                </a:pPr>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28600" y="1005840"/>
                <a:ext cx="10820400" cy="5623560"/>
              </a:xfrm>
              <a:blipFill>
                <a:blip r:embed="rId3"/>
                <a:stretch>
                  <a:fillRect l="-451" t="-1192"/>
                </a:stretch>
              </a:blipFill>
            </p:spPr>
            <p:txBody>
              <a:bodyPr/>
              <a:lstStyle/>
              <a:p>
                <a:r>
                  <a:rPr lang="en-US">
                    <a:noFill/>
                  </a:rPr>
                  <a:t> </a:t>
                </a:r>
              </a:p>
            </p:txBody>
          </p:sp>
        </mc:Fallback>
      </mc:AlternateContent>
      <p:sp>
        <p:nvSpPr>
          <p:cNvPr id="4" name="Oval 3">
            <a:extLst>
              <a:ext uri="{FF2B5EF4-FFF2-40B4-BE49-F238E27FC236}">
                <a16:creationId xmlns:a16="http://schemas.microsoft.com/office/drawing/2014/main" id="{60A69CE1-AAD1-4E00-A64F-5B9C6E629902}"/>
              </a:ext>
            </a:extLst>
          </p:cNvPr>
          <p:cNvSpPr/>
          <p:nvPr/>
        </p:nvSpPr>
        <p:spPr>
          <a:xfrm>
            <a:off x="5486400" y="2906820"/>
            <a:ext cx="457200" cy="45720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rPr>
              <a:t>X</a:t>
            </a:r>
          </a:p>
        </p:txBody>
      </p:sp>
      <p:sp>
        <p:nvSpPr>
          <p:cNvPr id="5" name="Oval 4">
            <a:extLst>
              <a:ext uri="{FF2B5EF4-FFF2-40B4-BE49-F238E27FC236}">
                <a16:creationId xmlns:a16="http://schemas.microsoft.com/office/drawing/2014/main" id="{9A1155EA-90DA-4651-AF19-F57D2394DFFC}"/>
              </a:ext>
            </a:extLst>
          </p:cNvPr>
          <p:cNvSpPr/>
          <p:nvPr/>
        </p:nvSpPr>
        <p:spPr>
          <a:xfrm>
            <a:off x="6357558" y="2209800"/>
            <a:ext cx="457200" cy="45720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rPr>
              <a:t>Y</a:t>
            </a:r>
          </a:p>
        </p:txBody>
      </p:sp>
      <p:sp>
        <p:nvSpPr>
          <p:cNvPr id="6" name="Oval 5">
            <a:extLst>
              <a:ext uri="{FF2B5EF4-FFF2-40B4-BE49-F238E27FC236}">
                <a16:creationId xmlns:a16="http://schemas.microsoft.com/office/drawing/2014/main" id="{0D3AB419-6089-44DB-B9EB-C9B0F2157E9B}"/>
              </a:ext>
            </a:extLst>
          </p:cNvPr>
          <p:cNvSpPr/>
          <p:nvPr/>
        </p:nvSpPr>
        <p:spPr>
          <a:xfrm>
            <a:off x="4495800" y="2209800"/>
            <a:ext cx="457200" cy="45720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rPr>
              <a:t>D</a:t>
            </a:r>
          </a:p>
        </p:txBody>
      </p:sp>
      <p:cxnSp>
        <p:nvCxnSpPr>
          <p:cNvPr id="9" name="Straight Arrow Connector 8">
            <a:extLst>
              <a:ext uri="{FF2B5EF4-FFF2-40B4-BE49-F238E27FC236}">
                <a16:creationId xmlns:a16="http://schemas.microsoft.com/office/drawing/2014/main" id="{140B4D30-5EE1-4197-8B95-21513B435049}"/>
              </a:ext>
            </a:extLst>
          </p:cNvPr>
          <p:cNvCxnSpPr>
            <a:stCxn id="4" idx="1"/>
          </p:cNvCxnSpPr>
          <p:nvPr/>
        </p:nvCxnSpPr>
        <p:spPr>
          <a:xfrm flipH="1" flipV="1">
            <a:off x="4953001" y="2590801"/>
            <a:ext cx="600355" cy="3829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5695DEED-D945-4A12-94DC-7A12C3D6AD75}"/>
              </a:ext>
            </a:extLst>
          </p:cNvPr>
          <p:cNvCxnSpPr>
            <a:stCxn id="4" idx="7"/>
            <a:endCxn id="5" idx="3"/>
          </p:cNvCxnSpPr>
          <p:nvPr/>
        </p:nvCxnSpPr>
        <p:spPr>
          <a:xfrm flipV="1">
            <a:off x="5876645" y="2600045"/>
            <a:ext cx="547868" cy="3737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02AC8B47-ACD8-450B-AAE9-57660E99656A}"/>
              </a:ext>
            </a:extLst>
          </p:cNvPr>
          <p:cNvCxnSpPr/>
          <p:nvPr/>
        </p:nvCxnSpPr>
        <p:spPr>
          <a:xfrm>
            <a:off x="5005487" y="2438400"/>
            <a:ext cx="132835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55933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BD568-A3DE-4D27-9652-A8CF021A9E7A}"/>
              </a:ext>
            </a:extLst>
          </p:cNvPr>
          <p:cNvSpPr>
            <a:spLocks noGrp="1"/>
          </p:cNvSpPr>
          <p:nvPr>
            <p:ph type="title"/>
          </p:nvPr>
        </p:nvSpPr>
        <p:spPr>
          <a:xfrm>
            <a:off x="207264" y="166449"/>
            <a:ext cx="10192512" cy="777240"/>
          </a:xfrm>
        </p:spPr>
        <p:txBody>
          <a:bodyPr/>
          <a:lstStyle/>
          <a:p>
            <a:r>
              <a:rPr lang="en-US" dirty="0"/>
              <a:t>Introductions: Goals from Course</a:t>
            </a:r>
          </a:p>
        </p:txBody>
      </p:sp>
      <p:sp>
        <p:nvSpPr>
          <p:cNvPr id="14" name="TextBox 13">
            <a:extLst>
              <a:ext uri="{FF2B5EF4-FFF2-40B4-BE49-F238E27FC236}">
                <a16:creationId xmlns:a16="http://schemas.microsoft.com/office/drawing/2014/main" id="{EEAEDE12-3D45-001A-D408-204AE08E9795}"/>
              </a:ext>
            </a:extLst>
          </p:cNvPr>
          <p:cNvSpPr txBox="1"/>
          <p:nvPr/>
        </p:nvSpPr>
        <p:spPr>
          <a:xfrm>
            <a:off x="237744" y="1463516"/>
            <a:ext cx="10716767" cy="715089"/>
          </a:xfrm>
          <a:prstGeom prst="roundRect">
            <a:avLst/>
          </a:prstGeom>
          <a:solidFill>
            <a:schemeClr val="accent3">
              <a:lumMod val="40000"/>
              <a:lumOff val="60000"/>
            </a:schemeClr>
          </a:solidFill>
          <a:ln>
            <a:solidFill>
              <a:schemeClr val="accent3">
                <a:lumMod val="75000"/>
              </a:schemeClr>
            </a:solidFill>
          </a:ln>
        </p:spPr>
        <p:txBody>
          <a:bodyPr wrap="square" rtlCol="0">
            <a:spAutoFit/>
          </a:bodyPr>
          <a:lstStyle/>
          <a:p>
            <a:r>
              <a:rPr lang="en-US" sz="1800" i="0">
                <a:effectLst/>
                <a:latin typeface="Arial" panose="020B0604020202020204" pitchFamily="34" charset="0"/>
              </a:rPr>
              <a:t>I want to be able to successfully analyze any data (outside of course assignments) in R and know what I need to do to run analyzes and write my own code as necessary. </a:t>
            </a:r>
            <a:endParaRPr lang="en-CA" sz="2400" dirty="0">
              <a:latin typeface="Times New Roman" panose="02020603050405020304" pitchFamily="18" charset="0"/>
              <a:cs typeface="Times New Roman" panose="02020603050405020304" pitchFamily="18" charset="0"/>
            </a:endParaRPr>
          </a:p>
        </p:txBody>
      </p:sp>
      <p:sp>
        <p:nvSpPr>
          <p:cNvPr id="15" name="TextBox 14">
            <a:extLst>
              <a:ext uri="{FF2B5EF4-FFF2-40B4-BE49-F238E27FC236}">
                <a16:creationId xmlns:a16="http://schemas.microsoft.com/office/drawing/2014/main" id="{84FE55AC-ED42-C1B3-E590-786755FFCB30}"/>
              </a:ext>
            </a:extLst>
          </p:cNvPr>
          <p:cNvSpPr txBox="1"/>
          <p:nvPr/>
        </p:nvSpPr>
        <p:spPr>
          <a:xfrm>
            <a:off x="237744" y="2362200"/>
            <a:ext cx="10716767" cy="715089"/>
          </a:xfrm>
          <a:prstGeom prst="roundRect">
            <a:avLst/>
          </a:prstGeom>
          <a:solidFill>
            <a:schemeClr val="accent3">
              <a:lumMod val="40000"/>
              <a:lumOff val="60000"/>
            </a:schemeClr>
          </a:solidFill>
          <a:ln>
            <a:solidFill>
              <a:schemeClr val="accent3">
                <a:lumMod val="75000"/>
              </a:schemeClr>
            </a:solidFill>
          </a:ln>
        </p:spPr>
        <p:txBody>
          <a:bodyPr wrap="square" rtlCol="0">
            <a:spAutoFit/>
          </a:bodyPr>
          <a:lstStyle/>
          <a:p>
            <a:r>
              <a:rPr lang="en-US" sz="1800" i="0" dirty="0">
                <a:effectLst/>
                <a:latin typeface="Arial" panose="020B0604020202020204" pitchFamily="34" charset="0"/>
              </a:rPr>
              <a:t>Would love to be able to pull real datasets from an EMR/claims database (i.e. IBM, Medicare SAF) and running analyses on them in class</a:t>
            </a:r>
            <a:endParaRPr lang="en-CA" sz="2400" dirty="0">
              <a:latin typeface="Times New Roman" panose="02020603050405020304" pitchFamily="18" charset="0"/>
              <a:cs typeface="Times New Roman" panose="02020603050405020304" pitchFamily="18" charset="0"/>
            </a:endParaRPr>
          </a:p>
        </p:txBody>
      </p:sp>
      <p:sp>
        <p:nvSpPr>
          <p:cNvPr id="16" name="TextBox 15">
            <a:extLst>
              <a:ext uri="{FF2B5EF4-FFF2-40B4-BE49-F238E27FC236}">
                <a16:creationId xmlns:a16="http://schemas.microsoft.com/office/drawing/2014/main" id="{A453869E-425F-F7DD-38B4-4A6E25DFA2A7}"/>
              </a:ext>
            </a:extLst>
          </p:cNvPr>
          <p:cNvSpPr txBox="1"/>
          <p:nvPr/>
        </p:nvSpPr>
        <p:spPr>
          <a:xfrm>
            <a:off x="237744" y="3276600"/>
            <a:ext cx="10716767" cy="715089"/>
          </a:xfrm>
          <a:prstGeom prst="roundRect">
            <a:avLst/>
          </a:prstGeom>
          <a:solidFill>
            <a:schemeClr val="accent3">
              <a:lumMod val="40000"/>
              <a:lumOff val="60000"/>
            </a:schemeClr>
          </a:solidFill>
          <a:ln>
            <a:solidFill>
              <a:schemeClr val="accent3">
                <a:lumMod val="75000"/>
              </a:schemeClr>
            </a:solidFill>
          </a:ln>
        </p:spPr>
        <p:txBody>
          <a:bodyPr wrap="square" rtlCol="0">
            <a:spAutoFit/>
          </a:bodyPr>
          <a:lstStyle/>
          <a:p>
            <a:r>
              <a:rPr lang="en-US" sz="1800" i="0" dirty="0">
                <a:effectLst/>
                <a:latin typeface="Arial" panose="020B0604020202020204" pitchFamily="34" charset="0"/>
              </a:rPr>
              <a:t>Hopefully coming away with an understanding of the tools used for econometrics/quantitative methods, but more importantly the WHY of what tools to use.</a:t>
            </a:r>
            <a:endParaRPr lang="en-CA" sz="2400" dirty="0">
              <a:latin typeface="Times New Roman" panose="02020603050405020304" pitchFamily="18" charset="0"/>
              <a:cs typeface="Times New Roman" panose="02020603050405020304" pitchFamily="18" charset="0"/>
            </a:endParaRPr>
          </a:p>
        </p:txBody>
      </p:sp>
      <p:sp>
        <p:nvSpPr>
          <p:cNvPr id="17" name="TextBox 16">
            <a:extLst>
              <a:ext uri="{FF2B5EF4-FFF2-40B4-BE49-F238E27FC236}">
                <a16:creationId xmlns:a16="http://schemas.microsoft.com/office/drawing/2014/main" id="{924289A9-17DB-B0B9-EDAC-99D29420738E}"/>
              </a:ext>
            </a:extLst>
          </p:cNvPr>
          <p:cNvSpPr txBox="1"/>
          <p:nvPr/>
        </p:nvSpPr>
        <p:spPr>
          <a:xfrm>
            <a:off x="237744" y="5410200"/>
            <a:ext cx="10716767" cy="1328023"/>
          </a:xfrm>
          <a:prstGeom prst="roundRect">
            <a:avLst/>
          </a:prstGeom>
          <a:solidFill>
            <a:schemeClr val="accent3">
              <a:lumMod val="40000"/>
              <a:lumOff val="60000"/>
            </a:schemeClr>
          </a:solidFill>
          <a:ln>
            <a:solidFill>
              <a:schemeClr val="accent3">
                <a:lumMod val="75000"/>
              </a:schemeClr>
            </a:solidFill>
          </a:ln>
        </p:spPr>
        <p:txBody>
          <a:bodyPr wrap="square" rtlCol="0">
            <a:spAutoFit/>
          </a:bodyPr>
          <a:lstStyle/>
          <a:p>
            <a:r>
              <a:rPr lang="en-US" sz="2400" b="0" i="0" dirty="0">
                <a:solidFill>
                  <a:srgbClr val="1F1F1F"/>
                </a:solidFill>
                <a:effectLst/>
                <a:latin typeface="Google Sans"/>
              </a:rPr>
              <a:t>I have heard that this class is a lot of work, there is a steep learning curve, but it is one of the most useful courses for comprehensive exams as well as for actual thesis work. </a:t>
            </a:r>
            <a:endParaRPr lang="en-CA" sz="2400" dirty="0">
              <a:latin typeface="Times New Roman" panose="02020603050405020304" pitchFamily="18" charset="0"/>
              <a:cs typeface="Times New Roman" panose="02020603050405020304" pitchFamily="18" charset="0"/>
            </a:endParaRPr>
          </a:p>
        </p:txBody>
      </p:sp>
      <p:sp>
        <p:nvSpPr>
          <p:cNvPr id="18" name="TextBox 17">
            <a:extLst>
              <a:ext uri="{FF2B5EF4-FFF2-40B4-BE49-F238E27FC236}">
                <a16:creationId xmlns:a16="http://schemas.microsoft.com/office/drawing/2014/main" id="{9546A42C-7216-1EB0-7D5D-CE6ED6AD65CC}"/>
              </a:ext>
            </a:extLst>
          </p:cNvPr>
          <p:cNvSpPr txBox="1"/>
          <p:nvPr/>
        </p:nvSpPr>
        <p:spPr>
          <a:xfrm>
            <a:off x="237744" y="914400"/>
            <a:ext cx="10716767" cy="408623"/>
          </a:xfrm>
          <a:prstGeom prst="roundRect">
            <a:avLst/>
          </a:prstGeom>
          <a:solidFill>
            <a:schemeClr val="accent3">
              <a:lumMod val="40000"/>
              <a:lumOff val="60000"/>
            </a:schemeClr>
          </a:solidFill>
          <a:ln>
            <a:solidFill>
              <a:schemeClr val="accent3">
                <a:lumMod val="75000"/>
              </a:schemeClr>
            </a:solidFill>
          </a:ln>
        </p:spPr>
        <p:txBody>
          <a:bodyPr wrap="square" rtlCol="0">
            <a:spAutoFit/>
          </a:bodyPr>
          <a:lstStyle/>
          <a:p>
            <a:r>
              <a:rPr lang="en-US" sz="1800" i="0" dirty="0">
                <a:effectLst/>
                <a:latin typeface="Arial" panose="020B0604020202020204" pitchFamily="34" charset="0"/>
              </a:rPr>
              <a:t>I think it's the course that I need most</a:t>
            </a:r>
            <a:endParaRPr lang="en-CA" sz="2400"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B177B6E1-E101-BBB3-0003-2750CC66C91B}"/>
              </a:ext>
            </a:extLst>
          </p:cNvPr>
          <p:cNvSpPr txBox="1"/>
          <p:nvPr/>
        </p:nvSpPr>
        <p:spPr>
          <a:xfrm>
            <a:off x="304800" y="4191000"/>
            <a:ext cx="10716767" cy="1021556"/>
          </a:xfrm>
          <a:prstGeom prst="roundRect">
            <a:avLst/>
          </a:prstGeom>
          <a:solidFill>
            <a:schemeClr val="accent3">
              <a:lumMod val="40000"/>
              <a:lumOff val="60000"/>
            </a:schemeClr>
          </a:solidFill>
          <a:ln>
            <a:solidFill>
              <a:schemeClr val="accent3">
                <a:lumMod val="75000"/>
              </a:schemeClr>
            </a:solidFill>
          </a:ln>
        </p:spPr>
        <p:txBody>
          <a:bodyPr wrap="square" rtlCol="0">
            <a:spAutoFit/>
          </a:bodyPr>
          <a:lstStyle/>
          <a:p>
            <a:r>
              <a:rPr lang="en-US" sz="1800" i="0" dirty="0">
                <a:effectLst/>
                <a:latin typeface="Arial" panose="020B0604020202020204" pitchFamily="34" charset="0"/>
              </a:rPr>
              <a:t>My focus is gender and economics in a low and middle income population health setting - I want to explore cost of ill health to caregivers, primarily women. Through this course I would like to start exploring this space, in some way or another. Looking forward to learning! </a:t>
            </a:r>
            <a:endParaRPr lang="en-CA"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8087713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5014" y="304800"/>
            <a:ext cx="7782187" cy="701040"/>
          </a:xfrm>
        </p:spPr>
        <p:txBody>
          <a:bodyPr>
            <a:normAutofit/>
          </a:bodyPr>
          <a:lstStyle/>
          <a:p>
            <a:r>
              <a:rPr lang="en-US" dirty="0"/>
              <a:t>A More Involved DAG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28600" y="1005840"/>
                <a:ext cx="9220200" cy="5623560"/>
              </a:xfrm>
            </p:spPr>
            <p:txBody>
              <a:bodyPr>
                <a:noAutofit/>
              </a:bodyPr>
              <a:lstStyle/>
              <a:p>
                <a:pPr marL="0" indent="0">
                  <a:buNone/>
                </a:pPr>
                <a:r>
                  <a:rPr lang="en-US" sz="2400" b="1" dirty="0">
                    <a:solidFill>
                      <a:schemeClr val="accent3">
                        <a:lumMod val="75000"/>
                      </a:schemeClr>
                    </a:solidFill>
                  </a:rPr>
                  <a:t>Example: Quality Investments in Health Care</a:t>
                </a:r>
                <a:endParaRPr lang="en-US" sz="2400" dirty="0">
                  <a:solidFill>
                    <a:schemeClr val="accent3">
                      <a:lumMod val="75000"/>
                    </a:schemeClr>
                  </a:solidFill>
                </a:endParaRPr>
              </a:p>
              <a:p>
                <a:pPr lvl="1"/>
                <a:endParaRPr lang="en-US" sz="2400" dirty="0"/>
              </a:p>
              <a:p>
                <a:pPr lvl="1"/>
                <a:endParaRPr lang="en-US" sz="2400" dirty="0"/>
              </a:p>
              <a:p>
                <a:pPr marL="274320" lvl="1" indent="0">
                  <a:buNone/>
                </a:pPr>
                <a:endParaRPr lang="en-US" sz="2400" dirty="0"/>
              </a:p>
              <a:p>
                <a:endParaRPr lang="en-US" sz="2400" dirty="0"/>
              </a:p>
              <a:p>
                <a:endParaRPr lang="en-US" sz="2400" dirty="0"/>
              </a:p>
              <a:p>
                <a:r>
                  <a:rPr lang="en-US" sz="2400" dirty="0"/>
                  <a:t>Variables: </a:t>
                </a:r>
              </a:p>
              <a:p>
                <a:pPr lvl="1"/>
                <a:r>
                  <a:rPr lang="en-US" sz="2400" dirty="0"/>
                  <a:t>Y: Measured treatment (readmission) </a:t>
                </a:r>
              </a:p>
              <a:p>
                <a:pPr lvl="1"/>
                <a14:m>
                  <m:oMath xmlns:m="http://schemas.openxmlformats.org/officeDocument/2006/math">
                    <m:acc>
                      <m:accPr>
                        <m:chr m:val="̃"/>
                        <m:ctrlPr>
                          <a:rPr lang="en-US" sz="2400" i="1">
                            <a:latin typeface="Cambria Math" panose="02040503050406030204" pitchFamily="18" charset="0"/>
                          </a:rPr>
                        </m:ctrlPr>
                      </m:accPr>
                      <m:e>
                        <m:r>
                          <a:rPr lang="en-US" sz="2400" i="1">
                            <a:latin typeface="Cambria Math" panose="02040503050406030204" pitchFamily="18" charset="0"/>
                          </a:rPr>
                          <m:t>𝑌</m:t>
                        </m:r>
                      </m:e>
                    </m:acc>
                  </m:oMath>
                </a14:m>
                <a:r>
                  <a:rPr lang="en-US" sz="2400" dirty="0"/>
                  <a:t>: True quality (use of the treatment)</a:t>
                </a:r>
              </a:p>
              <a:p>
                <a:pPr lvl="1"/>
                <a:r>
                  <a:rPr lang="en-US" sz="2400" dirty="0"/>
                  <a:t>D: Information about cost-effectiveness</a:t>
                </a:r>
              </a:p>
              <a:p>
                <a:pPr lvl="1"/>
                <a:r>
                  <a:rPr lang="en-US" sz="2400" dirty="0"/>
                  <a:t>X: MD and Patient demographics</a:t>
                </a:r>
              </a:p>
              <a:p>
                <a:pPr lvl="1"/>
                <a:r>
                  <a:rPr lang="en-US" sz="2400" dirty="0"/>
                  <a:t>R: Patient risk and background (unobserved) </a:t>
                </a:r>
                <a:endParaRPr lang="en-US" sz="2400" b="1"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28600" y="1005840"/>
                <a:ext cx="9220200" cy="5623560"/>
              </a:xfrm>
              <a:blipFill>
                <a:blip r:embed="rId3"/>
                <a:stretch>
                  <a:fillRect l="-1058" t="-1192"/>
                </a:stretch>
              </a:blipFill>
            </p:spPr>
            <p:txBody>
              <a:bodyPr/>
              <a:lstStyle/>
              <a:p>
                <a:r>
                  <a:rPr lang="en-US">
                    <a:noFill/>
                  </a:rPr>
                  <a:t> </a:t>
                </a:r>
              </a:p>
            </p:txBody>
          </p:sp>
        </mc:Fallback>
      </mc:AlternateContent>
      <p:grpSp>
        <p:nvGrpSpPr>
          <p:cNvPr id="32" name="Group 31">
            <a:extLst>
              <a:ext uri="{FF2B5EF4-FFF2-40B4-BE49-F238E27FC236}">
                <a16:creationId xmlns:a16="http://schemas.microsoft.com/office/drawing/2014/main" id="{6112502E-0A0D-4A76-8879-3B38826947B2}"/>
              </a:ext>
            </a:extLst>
          </p:cNvPr>
          <p:cNvGrpSpPr/>
          <p:nvPr/>
        </p:nvGrpSpPr>
        <p:grpSpPr>
          <a:xfrm>
            <a:off x="4186378" y="1828800"/>
            <a:ext cx="3057245" cy="1600200"/>
            <a:chOff x="2209800" y="2209801"/>
            <a:chExt cx="3057245" cy="1600200"/>
          </a:xfrm>
        </p:grpSpPr>
        <p:sp>
          <p:nvSpPr>
            <p:cNvPr id="4" name="Oval 3">
              <a:extLst>
                <a:ext uri="{FF2B5EF4-FFF2-40B4-BE49-F238E27FC236}">
                  <a16:creationId xmlns:a16="http://schemas.microsoft.com/office/drawing/2014/main" id="{60A69CE1-AAD1-4E00-A64F-5B9C6E629902}"/>
                </a:ext>
              </a:extLst>
            </p:cNvPr>
            <p:cNvSpPr/>
            <p:nvPr/>
          </p:nvSpPr>
          <p:spPr>
            <a:xfrm>
              <a:off x="3440220" y="2286000"/>
              <a:ext cx="457200" cy="45720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rPr>
                <a:t>D</a:t>
              </a:r>
            </a:p>
          </p:txBody>
        </p:sp>
        <p:sp>
          <p:nvSpPr>
            <p:cNvPr id="5" name="Oval 4">
              <a:extLst>
                <a:ext uri="{FF2B5EF4-FFF2-40B4-BE49-F238E27FC236}">
                  <a16:creationId xmlns:a16="http://schemas.microsoft.com/office/drawing/2014/main" id="{9A1155EA-90DA-4651-AF19-F57D2394DFFC}"/>
                </a:ext>
              </a:extLst>
            </p:cNvPr>
            <p:cNvSpPr/>
            <p:nvPr/>
          </p:nvSpPr>
          <p:spPr>
            <a:xfrm>
              <a:off x="4809845" y="3200400"/>
              <a:ext cx="457200" cy="45720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rPr>
                <a:t>Y</a:t>
              </a:r>
            </a:p>
          </p:txBody>
        </p:sp>
        <mc:AlternateContent xmlns:mc="http://schemas.openxmlformats.org/markup-compatibility/2006" xmlns:a14="http://schemas.microsoft.com/office/drawing/2010/main">
          <mc:Choice Requires="a14">
            <p:sp>
              <p:nvSpPr>
                <p:cNvPr id="6" name="Oval 5">
                  <a:extLst>
                    <a:ext uri="{FF2B5EF4-FFF2-40B4-BE49-F238E27FC236}">
                      <a16:creationId xmlns:a16="http://schemas.microsoft.com/office/drawing/2014/main" id="{0D3AB419-6089-44DB-B9EB-C9B0F2157E9B}"/>
                    </a:ext>
                  </a:extLst>
                </p:cNvPr>
                <p:cNvSpPr/>
                <p:nvPr/>
              </p:nvSpPr>
              <p:spPr>
                <a:xfrm>
                  <a:off x="3695699" y="3200400"/>
                  <a:ext cx="457200" cy="45720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 </m:t>
                        </m:r>
                        <m:acc>
                          <m:accPr>
                            <m:chr m:val="̃"/>
                            <m:ctrlPr>
                              <a:rPr lang="en-US" i="1">
                                <a:latin typeface="Cambria Math" panose="02040503050406030204" pitchFamily="18" charset="0"/>
                              </a:rPr>
                            </m:ctrlPr>
                          </m:accPr>
                          <m:e>
                            <m:r>
                              <a:rPr lang="en-US" i="1">
                                <a:latin typeface="Cambria Math" panose="02040503050406030204" pitchFamily="18" charset="0"/>
                              </a:rPr>
                              <m:t>𝑌</m:t>
                            </m:r>
                          </m:e>
                        </m:acc>
                      </m:oMath>
                    </m:oMathPara>
                  </a14:m>
                  <a:endParaRPr lang="en-US" dirty="0">
                    <a:latin typeface="Times New Roman" panose="02020603050405020304" pitchFamily="18" charset="0"/>
                  </a:endParaRPr>
                </a:p>
              </p:txBody>
            </p:sp>
          </mc:Choice>
          <mc:Fallback xmlns="">
            <p:sp>
              <p:nvSpPr>
                <p:cNvPr id="6" name="Oval 5">
                  <a:extLst>
                    <a:ext uri="{FF2B5EF4-FFF2-40B4-BE49-F238E27FC236}">
                      <a16:creationId xmlns:a16="http://schemas.microsoft.com/office/drawing/2014/main" id="{0D3AB419-6089-44DB-B9EB-C9B0F2157E9B}"/>
                    </a:ext>
                  </a:extLst>
                </p:cNvPr>
                <p:cNvSpPr>
                  <a:spLocks noRot="1" noChangeAspect="1" noMove="1" noResize="1" noEditPoints="1" noAdjustHandles="1" noChangeArrowheads="1" noChangeShapeType="1" noTextEdit="1"/>
                </p:cNvSpPr>
                <p:nvPr/>
              </p:nvSpPr>
              <p:spPr>
                <a:xfrm>
                  <a:off x="3695699" y="3200400"/>
                  <a:ext cx="457200" cy="457200"/>
                </a:xfrm>
                <a:prstGeom prst="ellipse">
                  <a:avLst/>
                </a:prstGeom>
                <a:blipFill>
                  <a:blip r:embed="rId4"/>
                  <a:stretch>
                    <a:fillRect/>
                  </a:stretch>
                </a:blipFill>
              </p:spPr>
              <p:txBody>
                <a:bodyPr/>
                <a:lstStyle/>
                <a:p>
                  <a:r>
                    <a:rPr lang="en-US">
                      <a:noFill/>
                    </a:rPr>
                    <a:t> </a:t>
                  </a:r>
                </a:p>
              </p:txBody>
            </p:sp>
          </mc:Fallback>
        </mc:AlternateContent>
        <p:cxnSp>
          <p:nvCxnSpPr>
            <p:cNvPr id="9" name="Straight Arrow Connector 8">
              <a:extLst>
                <a:ext uri="{FF2B5EF4-FFF2-40B4-BE49-F238E27FC236}">
                  <a16:creationId xmlns:a16="http://schemas.microsoft.com/office/drawing/2014/main" id="{140B4D30-5EE1-4197-8B95-21513B435049}"/>
                </a:ext>
              </a:extLst>
            </p:cNvPr>
            <p:cNvCxnSpPr>
              <a:cxnSpLocks/>
            </p:cNvCxnSpPr>
            <p:nvPr/>
          </p:nvCxnSpPr>
          <p:spPr>
            <a:xfrm>
              <a:off x="2788869" y="2514600"/>
              <a:ext cx="61325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02AC8B47-ACD8-450B-AAE9-57660E99656A}"/>
                </a:ext>
              </a:extLst>
            </p:cNvPr>
            <p:cNvCxnSpPr>
              <a:cxnSpLocks/>
            </p:cNvCxnSpPr>
            <p:nvPr/>
          </p:nvCxnSpPr>
          <p:spPr>
            <a:xfrm>
              <a:off x="4145666" y="3448167"/>
              <a:ext cx="66417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54395923-FA01-4E6B-BB06-708F6BC922D5}"/>
                </a:ext>
              </a:extLst>
            </p:cNvPr>
            <p:cNvCxnSpPr>
              <a:cxnSpLocks/>
              <a:endCxn id="6" idx="0"/>
            </p:cNvCxnSpPr>
            <p:nvPr/>
          </p:nvCxnSpPr>
          <p:spPr>
            <a:xfrm>
              <a:off x="3733800" y="2743200"/>
              <a:ext cx="190499" cy="457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Oval 21">
              <a:extLst>
                <a:ext uri="{FF2B5EF4-FFF2-40B4-BE49-F238E27FC236}">
                  <a16:creationId xmlns:a16="http://schemas.microsoft.com/office/drawing/2014/main" id="{B51B0700-1E64-4344-9FD9-C8E212AA8AD5}"/>
                </a:ext>
              </a:extLst>
            </p:cNvPr>
            <p:cNvSpPr/>
            <p:nvPr/>
          </p:nvSpPr>
          <p:spPr>
            <a:xfrm>
              <a:off x="2209800" y="2209801"/>
              <a:ext cx="525218" cy="533399"/>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rPr>
                <a:t>X</a:t>
              </a:r>
              <a:endParaRPr lang="en-US" sz="1050" dirty="0">
                <a:latin typeface="Times New Roman" panose="02020603050405020304" pitchFamily="18" charset="0"/>
              </a:endParaRPr>
            </a:p>
          </p:txBody>
        </p:sp>
        <p:sp>
          <p:nvSpPr>
            <p:cNvPr id="23" name="Oval 22">
              <a:extLst>
                <a:ext uri="{FF2B5EF4-FFF2-40B4-BE49-F238E27FC236}">
                  <a16:creationId xmlns:a16="http://schemas.microsoft.com/office/drawing/2014/main" id="{1FDD7231-371C-4800-A673-57A1AD4C5D32}"/>
                </a:ext>
              </a:extLst>
            </p:cNvPr>
            <p:cNvSpPr/>
            <p:nvPr/>
          </p:nvSpPr>
          <p:spPr>
            <a:xfrm>
              <a:off x="2362200" y="3352801"/>
              <a:ext cx="457200" cy="457200"/>
            </a:xfrm>
            <a:prstGeom prst="ellipse">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Times New Roman" panose="02020603050405020304" pitchFamily="18" charset="0"/>
                </a:rPr>
                <a:t>R</a:t>
              </a:r>
            </a:p>
          </p:txBody>
        </p:sp>
        <p:cxnSp>
          <p:nvCxnSpPr>
            <p:cNvPr id="24" name="Straight Arrow Connector 23">
              <a:extLst>
                <a:ext uri="{FF2B5EF4-FFF2-40B4-BE49-F238E27FC236}">
                  <a16:creationId xmlns:a16="http://schemas.microsoft.com/office/drawing/2014/main" id="{0742C1F7-42E9-4537-9173-F50851B1C26F}"/>
                </a:ext>
              </a:extLst>
            </p:cNvPr>
            <p:cNvCxnSpPr>
              <a:cxnSpLocks/>
            </p:cNvCxnSpPr>
            <p:nvPr/>
          </p:nvCxnSpPr>
          <p:spPr>
            <a:xfrm>
              <a:off x="2743200" y="2590800"/>
              <a:ext cx="914400" cy="838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23231C08-703B-4392-B16F-132E7042C987}"/>
                </a:ext>
              </a:extLst>
            </p:cNvPr>
            <p:cNvCxnSpPr>
              <a:cxnSpLocks/>
            </p:cNvCxnSpPr>
            <p:nvPr/>
          </p:nvCxnSpPr>
          <p:spPr>
            <a:xfrm flipH="1" flipV="1">
              <a:off x="2514600" y="2819400"/>
              <a:ext cx="76200" cy="533400"/>
            </a:xfrm>
            <a:prstGeom prst="straightConnector1">
              <a:avLst/>
            </a:prstGeom>
            <a:ln>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6D1DC796-AA48-435B-BF58-846A6F4F9B12}"/>
                </a:ext>
              </a:extLst>
            </p:cNvPr>
            <p:cNvCxnSpPr>
              <a:cxnSpLocks/>
            </p:cNvCxnSpPr>
            <p:nvPr/>
          </p:nvCxnSpPr>
          <p:spPr>
            <a:xfrm flipV="1">
              <a:off x="2895600" y="3505200"/>
              <a:ext cx="697020" cy="76201"/>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63329149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4671" y="304800"/>
            <a:ext cx="7662530" cy="701040"/>
          </a:xfrm>
        </p:spPr>
        <p:txBody>
          <a:bodyPr>
            <a:normAutofit/>
          </a:bodyPr>
          <a:lstStyle/>
          <a:p>
            <a:r>
              <a:rPr lang="en-US" dirty="0"/>
              <a:t>A More Involved DAG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28600" y="1005840"/>
                <a:ext cx="10744200" cy="5623560"/>
              </a:xfrm>
            </p:spPr>
            <p:txBody>
              <a:bodyPr>
                <a:noAutofit/>
              </a:bodyPr>
              <a:lstStyle/>
              <a:p>
                <a:pPr marL="0" indent="0">
                  <a:buNone/>
                </a:pPr>
                <a:r>
                  <a:rPr lang="en-US" sz="2400" b="1" dirty="0">
                    <a:solidFill>
                      <a:schemeClr val="accent3">
                        <a:lumMod val="75000"/>
                      </a:schemeClr>
                    </a:solidFill>
                  </a:rPr>
                  <a:t>Example: Quality Investments in Health Care</a:t>
                </a:r>
                <a:endParaRPr lang="en-US" sz="2400" dirty="0">
                  <a:solidFill>
                    <a:schemeClr val="accent3">
                      <a:lumMod val="75000"/>
                    </a:schemeClr>
                  </a:solidFill>
                </a:endParaRPr>
              </a:p>
              <a:p>
                <a:pPr lvl="1"/>
                <a:endParaRPr lang="en-US" sz="2400" dirty="0"/>
              </a:p>
              <a:p>
                <a:pPr lvl="1"/>
                <a:endParaRPr lang="en-US" sz="2400" dirty="0"/>
              </a:p>
              <a:p>
                <a:pPr marL="274320" lvl="1" indent="0">
                  <a:buNone/>
                </a:pPr>
                <a:endParaRPr lang="en-US" sz="2400" dirty="0"/>
              </a:p>
              <a:p>
                <a:endParaRPr lang="en-US" sz="2400" dirty="0"/>
              </a:p>
              <a:p>
                <a:endParaRPr lang="en-US" sz="2400" dirty="0"/>
              </a:p>
              <a:p>
                <a:r>
                  <a:rPr lang="en-US" sz="2400" b="1" dirty="0"/>
                  <a:t>First step: </a:t>
                </a:r>
                <a:r>
                  <a:rPr lang="en-US" sz="2400" dirty="0"/>
                  <a:t>list all pathways between D and Y: </a:t>
                </a:r>
              </a:p>
              <a:p>
                <a:pPr lvl="1"/>
                <a:r>
                  <a:rPr lang="en-US" sz="2400" dirty="0"/>
                  <a:t>D </a:t>
                </a:r>
                <a14:m>
                  <m:oMath xmlns:m="http://schemas.openxmlformats.org/officeDocument/2006/math">
                    <m:r>
                      <a:rPr lang="en-US" sz="2400" b="0" i="1" smtClean="0">
                        <a:latin typeface="Cambria Math" panose="02040503050406030204" pitchFamily="18" charset="0"/>
                      </a:rPr>
                      <m:t>→</m:t>
                    </m:r>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𝑌</m:t>
                        </m:r>
                      </m:e>
                    </m:acc>
                    <m:r>
                      <a:rPr lang="en-US" sz="2400" b="0" i="1" smtClean="0">
                        <a:latin typeface="Cambria Math" panose="02040503050406030204" pitchFamily="18" charset="0"/>
                      </a:rPr>
                      <m:t>→</m:t>
                    </m:r>
                    <m:r>
                      <a:rPr lang="en-US" sz="2400" b="0" i="1" smtClean="0">
                        <a:latin typeface="Cambria Math" panose="02040503050406030204" pitchFamily="18" charset="0"/>
                      </a:rPr>
                      <m:t>𝑌</m:t>
                    </m:r>
                    <m:r>
                      <a:rPr lang="en-US" sz="2400" b="0" i="1" smtClean="0">
                        <a:latin typeface="Cambria Math" panose="02040503050406030204" pitchFamily="18" charset="0"/>
                      </a:rPr>
                      <m:t> </m:t>
                    </m:r>
                  </m:oMath>
                </a14:m>
                <a:endParaRPr lang="en-US" sz="2400" b="0" dirty="0"/>
              </a:p>
              <a:p>
                <a:pPr lvl="1"/>
                <a:r>
                  <a:rPr lang="en-US" sz="2400" dirty="0"/>
                  <a:t>D </a:t>
                </a:r>
                <a14:m>
                  <m:oMath xmlns:m="http://schemas.openxmlformats.org/officeDocument/2006/math">
                    <m:r>
                      <a:rPr lang="en-US" sz="2400" i="1" smtClean="0">
                        <a:latin typeface="Cambria Math" panose="02040503050406030204" pitchFamily="18" charset="0"/>
                      </a:rPr>
                      <m:t>←</m:t>
                    </m:r>
                    <m:r>
                      <a:rPr lang="en-US" sz="2400" b="0" i="1" smtClean="0">
                        <a:latin typeface="Cambria Math" panose="02040503050406030204" pitchFamily="18" charset="0"/>
                      </a:rPr>
                      <m:t>𝑋</m:t>
                    </m:r>
                    <m:r>
                      <a:rPr lang="en-US" sz="2400" b="0" i="1" smtClean="0">
                        <a:latin typeface="Cambria Math" panose="02040503050406030204" pitchFamily="18" charset="0"/>
                      </a:rPr>
                      <m:t>→</m:t>
                    </m:r>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𝑌</m:t>
                        </m:r>
                      </m:e>
                    </m:acc>
                    <m:r>
                      <a:rPr lang="en-US" sz="2400" b="0" i="1" smtClean="0">
                        <a:latin typeface="Cambria Math" panose="02040503050406030204" pitchFamily="18" charset="0"/>
                      </a:rPr>
                      <m:t>→</m:t>
                    </m:r>
                    <m:r>
                      <a:rPr lang="en-US" sz="2400" b="0" i="1" smtClean="0">
                        <a:latin typeface="Cambria Math" panose="02040503050406030204" pitchFamily="18" charset="0"/>
                      </a:rPr>
                      <m:t>𝑌</m:t>
                    </m:r>
                    <m:r>
                      <a:rPr lang="en-US" sz="2400" b="0" i="1" smtClean="0">
                        <a:latin typeface="Cambria Math" panose="02040503050406030204" pitchFamily="18" charset="0"/>
                      </a:rPr>
                      <m:t> </m:t>
                    </m:r>
                  </m:oMath>
                </a14:m>
                <a:endParaRPr lang="en-US" sz="2400" b="0" dirty="0"/>
              </a:p>
              <a:p>
                <a:pPr lvl="1"/>
                <a:r>
                  <a:rPr lang="en-US" sz="2400" dirty="0"/>
                  <a:t>D </a:t>
                </a:r>
                <a14:m>
                  <m:oMath xmlns:m="http://schemas.openxmlformats.org/officeDocument/2006/math">
                    <m:r>
                      <a:rPr lang="en-US" sz="2400" i="1" smtClean="0">
                        <a:latin typeface="Cambria Math" panose="02040503050406030204" pitchFamily="18" charset="0"/>
                      </a:rPr>
                      <m:t>←</m:t>
                    </m:r>
                    <m:r>
                      <a:rPr lang="en-US" sz="2400" b="0" i="1" smtClean="0">
                        <a:latin typeface="Cambria Math" panose="02040503050406030204" pitchFamily="18" charset="0"/>
                      </a:rPr>
                      <m:t>𝑋</m:t>
                    </m:r>
                    <m:r>
                      <a:rPr lang="en-US" sz="2400" b="0" i="1" smtClean="0">
                        <a:latin typeface="Cambria Math" panose="02040503050406030204" pitchFamily="18" charset="0"/>
                      </a:rPr>
                      <m:t>←</m:t>
                    </m:r>
                    <m:r>
                      <a:rPr lang="en-US" sz="2400" b="0" i="1" smtClean="0">
                        <a:latin typeface="Cambria Math" panose="02040503050406030204" pitchFamily="18" charset="0"/>
                      </a:rPr>
                      <m:t>𝑅</m:t>
                    </m:r>
                    <m:r>
                      <a:rPr lang="en-US" sz="2400" b="0" i="1" smtClean="0">
                        <a:latin typeface="Cambria Math" panose="02040503050406030204" pitchFamily="18" charset="0"/>
                      </a:rPr>
                      <m:t>→</m:t>
                    </m:r>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𝑌</m:t>
                        </m:r>
                      </m:e>
                    </m:acc>
                    <m:r>
                      <a:rPr lang="en-US" sz="2400" b="0" i="1" smtClean="0">
                        <a:latin typeface="Cambria Math" panose="02040503050406030204" pitchFamily="18" charset="0"/>
                      </a:rPr>
                      <m:t>→</m:t>
                    </m:r>
                    <m:r>
                      <a:rPr lang="en-US" sz="2400" b="0" i="1" smtClean="0">
                        <a:latin typeface="Cambria Math" panose="02040503050406030204" pitchFamily="18" charset="0"/>
                      </a:rPr>
                      <m:t>𝑌</m:t>
                    </m:r>
                    <m:r>
                      <a:rPr lang="en-US" sz="2400" b="0" i="1" smtClean="0">
                        <a:latin typeface="Cambria Math" panose="02040503050406030204" pitchFamily="18" charset="0"/>
                      </a:rPr>
                      <m:t> </m:t>
                    </m:r>
                  </m:oMath>
                </a14:m>
                <a:endParaRPr lang="en-US" sz="2400" dirty="0"/>
              </a:p>
              <a:p>
                <a:r>
                  <a:rPr lang="en-US" sz="2400" dirty="0"/>
                  <a:t>To ID causal effects, we must </a:t>
                </a:r>
                <a:r>
                  <a:rPr lang="en-US" sz="2400" b="1" dirty="0"/>
                  <a:t>close </a:t>
                </a:r>
                <a:r>
                  <a:rPr lang="en-US" sz="2400" b="1" dirty="0">
                    <a:solidFill>
                      <a:schemeClr val="accent2">
                        <a:lumMod val="75000"/>
                      </a:schemeClr>
                    </a:solidFill>
                  </a:rPr>
                  <a:t>all open pathways not of interest</a:t>
                </a:r>
              </a:p>
              <a:p>
                <a:pPr lvl="1"/>
                <a:r>
                  <a:rPr lang="en-US" sz="2400" dirty="0"/>
                  <a:t>DAGs give insight into the appropriate methods to do this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28600" y="1005840"/>
                <a:ext cx="10744200" cy="5623560"/>
              </a:xfrm>
              <a:blipFill>
                <a:blip r:embed="rId3"/>
                <a:stretch>
                  <a:fillRect l="-908" t="-1192"/>
                </a:stretch>
              </a:blipFill>
            </p:spPr>
            <p:txBody>
              <a:bodyPr/>
              <a:lstStyle/>
              <a:p>
                <a:r>
                  <a:rPr lang="en-US">
                    <a:noFill/>
                  </a:rPr>
                  <a:t> </a:t>
                </a:r>
              </a:p>
            </p:txBody>
          </p:sp>
        </mc:Fallback>
      </mc:AlternateContent>
      <p:grpSp>
        <p:nvGrpSpPr>
          <p:cNvPr id="32" name="Group 31">
            <a:extLst>
              <a:ext uri="{FF2B5EF4-FFF2-40B4-BE49-F238E27FC236}">
                <a16:creationId xmlns:a16="http://schemas.microsoft.com/office/drawing/2014/main" id="{6112502E-0A0D-4A76-8879-3B38826947B2}"/>
              </a:ext>
            </a:extLst>
          </p:cNvPr>
          <p:cNvGrpSpPr/>
          <p:nvPr/>
        </p:nvGrpSpPr>
        <p:grpSpPr>
          <a:xfrm>
            <a:off x="4186378" y="1828800"/>
            <a:ext cx="3057245" cy="1600200"/>
            <a:chOff x="2209800" y="2209801"/>
            <a:chExt cx="3057245" cy="1600200"/>
          </a:xfrm>
        </p:grpSpPr>
        <p:sp>
          <p:nvSpPr>
            <p:cNvPr id="4" name="Oval 3">
              <a:extLst>
                <a:ext uri="{FF2B5EF4-FFF2-40B4-BE49-F238E27FC236}">
                  <a16:creationId xmlns:a16="http://schemas.microsoft.com/office/drawing/2014/main" id="{60A69CE1-AAD1-4E00-A64F-5B9C6E629902}"/>
                </a:ext>
              </a:extLst>
            </p:cNvPr>
            <p:cNvSpPr/>
            <p:nvPr/>
          </p:nvSpPr>
          <p:spPr>
            <a:xfrm>
              <a:off x="3440220" y="2286000"/>
              <a:ext cx="457200" cy="45720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rPr>
                <a:t>D</a:t>
              </a:r>
            </a:p>
          </p:txBody>
        </p:sp>
        <p:sp>
          <p:nvSpPr>
            <p:cNvPr id="5" name="Oval 4">
              <a:extLst>
                <a:ext uri="{FF2B5EF4-FFF2-40B4-BE49-F238E27FC236}">
                  <a16:creationId xmlns:a16="http://schemas.microsoft.com/office/drawing/2014/main" id="{9A1155EA-90DA-4651-AF19-F57D2394DFFC}"/>
                </a:ext>
              </a:extLst>
            </p:cNvPr>
            <p:cNvSpPr/>
            <p:nvPr/>
          </p:nvSpPr>
          <p:spPr>
            <a:xfrm>
              <a:off x="4809845" y="3200400"/>
              <a:ext cx="457200" cy="45720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rPr>
                <a:t>Y</a:t>
              </a:r>
            </a:p>
          </p:txBody>
        </p:sp>
        <mc:AlternateContent xmlns:mc="http://schemas.openxmlformats.org/markup-compatibility/2006" xmlns:a14="http://schemas.microsoft.com/office/drawing/2010/main">
          <mc:Choice Requires="a14">
            <p:sp>
              <p:nvSpPr>
                <p:cNvPr id="6" name="Oval 5">
                  <a:extLst>
                    <a:ext uri="{FF2B5EF4-FFF2-40B4-BE49-F238E27FC236}">
                      <a16:creationId xmlns:a16="http://schemas.microsoft.com/office/drawing/2014/main" id="{0D3AB419-6089-44DB-B9EB-C9B0F2157E9B}"/>
                    </a:ext>
                  </a:extLst>
                </p:cNvPr>
                <p:cNvSpPr/>
                <p:nvPr/>
              </p:nvSpPr>
              <p:spPr>
                <a:xfrm>
                  <a:off x="3695699" y="3200400"/>
                  <a:ext cx="457200" cy="45720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 </m:t>
                        </m:r>
                        <m:acc>
                          <m:accPr>
                            <m:chr m:val="̃"/>
                            <m:ctrlPr>
                              <a:rPr lang="en-US" i="1">
                                <a:latin typeface="Cambria Math" panose="02040503050406030204" pitchFamily="18" charset="0"/>
                              </a:rPr>
                            </m:ctrlPr>
                          </m:accPr>
                          <m:e>
                            <m:r>
                              <a:rPr lang="en-US" i="1">
                                <a:latin typeface="Cambria Math" panose="02040503050406030204" pitchFamily="18" charset="0"/>
                              </a:rPr>
                              <m:t>𝑌</m:t>
                            </m:r>
                          </m:e>
                        </m:acc>
                      </m:oMath>
                    </m:oMathPara>
                  </a14:m>
                  <a:endParaRPr lang="en-US" dirty="0">
                    <a:latin typeface="Times New Roman" panose="02020603050405020304" pitchFamily="18" charset="0"/>
                  </a:endParaRPr>
                </a:p>
              </p:txBody>
            </p:sp>
          </mc:Choice>
          <mc:Fallback xmlns="">
            <p:sp>
              <p:nvSpPr>
                <p:cNvPr id="6" name="Oval 5">
                  <a:extLst>
                    <a:ext uri="{FF2B5EF4-FFF2-40B4-BE49-F238E27FC236}">
                      <a16:creationId xmlns:a16="http://schemas.microsoft.com/office/drawing/2014/main" id="{0D3AB419-6089-44DB-B9EB-C9B0F2157E9B}"/>
                    </a:ext>
                  </a:extLst>
                </p:cNvPr>
                <p:cNvSpPr>
                  <a:spLocks noRot="1" noChangeAspect="1" noMove="1" noResize="1" noEditPoints="1" noAdjustHandles="1" noChangeArrowheads="1" noChangeShapeType="1" noTextEdit="1"/>
                </p:cNvSpPr>
                <p:nvPr/>
              </p:nvSpPr>
              <p:spPr>
                <a:xfrm>
                  <a:off x="3695699" y="3200400"/>
                  <a:ext cx="457200" cy="457200"/>
                </a:xfrm>
                <a:prstGeom prst="ellipse">
                  <a:avLst/>
                </a:prstGeom>
                <a:blipFill>
                  <a:blip r:embed="rId4"/>
                  <a:stretch>
                    <a:fillRect/>
                  </a:stretch>
                </a:blipFill>
              </p:spPr>
              <p:txBody>
                <a:bodyPr/>
                <a:lstStyle/>
                <a:p>
                  <a:r>
                    <a:rPr lang="en-US">
                      <a:noFill/>
                    </a:rPr>
                    <a:t> </a:t>
                  </a:r>
                </a:p>
              </p:txBody>
            </p:sp>
          </mc:Fallback>
        </mc:AlternateContent>
        <p:cxnSp>
          <p:nvCxnSpPr>
            <p:cNvPr id="9" name="Straight Arrow Connector 8">
              <a:extLst>
                <a:ext uri="{FF2B5EF4-FFF2-40B4-BE49-F238E27FC236}">
                  <a16:creationId xmlns:a16="http://schemas.microsoft.com/office/drawing/2014/main" id="{140B4D30-5EE1-4197-8B95-21513B435049}"/>
                </a:ext>
              </a:extLst>
            </p:cNvPr>
            <p:cNvCxnSpPr>
              <a:cxnSpLocks/>
            </p:cNvCxnSpPr>
            <p:nvPr/>
          </p:nvCxnSpPr>
          <p:spPr>
            <a:xfrm>
              <a:off x="2788869" y="2514600"/>
              <a:ext cx="61325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02AC8B47-ACD8-450B-AAE9-57660E99656A}"/>
                </a:ext>
              </a:extLst>
            </p:cNvPr>
            <p:cNvCxnSpPr>
              <a:cxnSpLocks/>
            </p:cNvCxnSpPr>
            <p:nvPr/>
          </p:nvCxnSpPr>
          <p:spPr>
            <a:xfrm>
              <a:off x="4145666" y="3448167"/>
              <a:ext cx="66417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54395923-FA01-4E6B-BB06-708F6BC922D5}"/>
                </a:ext>
              </a:extLst>
            </p:cNvPr>
            <p:cNvCxnSpPr>
              <a:cxnSpLocks/>
              <a:endCxn id="6" idx="0"/>
            </p:cNvCxnSpPr>
            <p:nvPr/>
          </p:nvCxnSpPr>
          <p:spPr>
            <a:xfrm>
              <a:off x="3733800" y="2743200"/>
              <a:ext cx="190499" cy="457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Oval 21">
              <a:extLst>
                <a:ext uri="{FF2B5EF4-FFF2-40B4-BE49-F238E27FC236}">
                  <a16:creationId xmlns:a16="http://schemas.microsoft.com/office/drawing/2014/main" id="{B51B0700-1E64-4344-9FD9-C8E212AA8AD5}"/>
                </a:ext>
              </a:extLst>
            </p:cNvPr>
            <p:cNvSpPr/>
            <p:nvPr/>
          </p:nvSpPr>
          <p:spPr>
            <a:xfrm>
              <a:off x="2209800" y="2209801"/>
              <a:ext cx="525218" cy="533399"/>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rPr>
                <a:t>X</a:t>
              </a:r>
              <a:endParaRPr lang="en-US" sz="1050" dirty="0">
                <a:latin typeface="Times New Roman" panose="02020603050405020304" pitchFamily="18" charset="0"/>
              </a:endParaRPr>
            </a:p>
          </p:txBody>
        </p:sp>
        <p:sp>
          <p:nvSpPr>
            <p:cNvPr id="23" name="Oval 22">
              <a:extLst>
                <a:ext uri="{FF2B5EF4-FFF2-40B4-BE49-F238E27FC236}">
                  <a16:creationId xmlns:a16="http://schemas.microsoft.com/office/drawing/2014/main" id="{1FDD7231-371C-4800-A673-57A1AD4C5D32}"/>
                </a:ext>
              </a:extLst>
            </p:cNvPr>
            <p:cNvSpPr/>
            <p:nvPr/>
          </p:nvSpPr>
          <p:spPr>
            <a:xfrm>
              <a:off x="2362200" y="3352801"/>
              <a:ext cx="457200" cy="457200"/>
            </a:xfrm>
            <a:prstGeom prst="ellipse">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Times New Roman" panose="02020603050405020304" pitchFamily="18" charset="0"/>
                </a:rPr>
                <a:t>R</a:t>
              </a:r>
            </a:p>
          </p:txBody>
        </p:sp>
        <p:cxnSp>
          <p:nvCxnSpPr>
            <p:cNvPr id="24" name="Straight Arrow Connector 23">
              <a:extLst>
                <a:ext uri="{FF2B5EF4-FFF2-40B4-BE49-F238E27FC236}">
                  <a16:creationId xmlns:a16="http://schemas.microsoft.com/office/drawing/2014/main" id="{0742C1F7-42E9-4537-9173-F50851B1C26F}"/>
                </a:ext>
              </a:extLst>
            </p:cNvPr>
            <p:cNvCxnSpPr>
              <a:cxnSpLocks/>
            </p:cNvCxnSpPr>
            <p:nvPr/>
          </p:nvCxnSpPr>
          <p:spPr>
            <a:xfrm>
              <a:off x="2743200" y="2590800"/>
              <a:ext cx="914400" cy="838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23231C08-703B-4392-B16F-132E7042C987}"/>
                </a:ext>
              </a:extLst>
            </p:cNvPr>
            <p:cNvCxnSpPr>
              <a:cxnSpLocks/>
            </p:cNvCxnSpPr>
            <p:nvPr/>
          </p:nvCxnSpPr>
          <p:spPr>
            <a:xfrm flipH="1" flipV="1">
              <a:off x="2514600" y="2819400"/>
              <a:ext cx="76200" cy="533400"/>
            </a:xfrm>
            <a:prstGeom prst="straightConnector1">
              <a:avLst/>
            </a:prstGeom>
            <a:ln>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6D1DC796-AA48-435B-BF58-846A6F4F9B12}"/>
                </a:ext>
              </a:extLst>
            </p:cNvPr>
            <p:cNvCxnSpPr>
              <a:cxnSpLocks/>
            </p:cNvCxnSpPr>
            <p:nvPr/>
          </p:nvCxnSpPr>
          <p:spPr>
            <a:xfrm flipV="1">
              <a:off x="2895600" y="3505200"/>
              <a:ext cx="697020" cy="76201"/>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9104277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1" y="304800"/>
            <a:ext cx="7010400" cy="701040"/>
          </a:xfrm>
        </p:spPr>
        <p:txBody>
          <a:bodyPr>
            <a:normAutofit/>
          </a:bodyPr>
          <a:lstStyle/>
          <a:p>
            <a:r>
              <a:rPr lang="en-US" dirty="0"/>
              <a:t>Why do we need DAGs?</a:t>
            </a:r>
          </a:p>
        </p:txBody>
      </p:sp>
      <p:sp>
        <p:nvSpPr>
          <p:cNvPr id="8" name="Content Placeholder 7">
            <a:extLst>
              <a:ext uri="{FF2B5EF4-FFF2-40B4-BE49-F238E27FC236}">
                <a16:creationId xmlns:a16="http://schemas.microsoft.com/office/drawing/2014/main" id="{A22054CD-7BF2-05D0-6CD8-017394822E3B}"/>
              </a:ext>
            </a:extLst>
          </p:cNvPr>
          <p:cNvSpPr>
            <a:spLocks noGrp="1"/>
          </p:cNvSpPr>
          <p:nvPr>
            <p:ph idx="1"/>
          </p:nvPr>
        </p:nvSpPr>
        <p:spPr/>
        <p:txBody>
          <a:bodyPr/>
          <a:lstStyle/>
          <a:p>
            <a:endParaRPr lang="en-US"/>
          </a:p>
        </p:txBody>
      </p:sp>
      <p:pic>
        <p:nvPicPr>
          <p:cNvPr id="11" name="Picture 10">
            <a:extLst>
              <a:ext uri="{FF2B5EF4-FFF2-40B4-BE49-F238E27FC236}">
                <a16:creationId xmlns:a16="http://schemas.microsoft.com/office/drawing/2014/main" id="{A5B50619-98FD-8F47-83E1-B23B8A6647FC}"/>
              </a:ext>
            </a:extLst>
          </p:cNvPr>
          <p:cNvPicPr>
            <a:picLocks noChangeAspect="1"/>
          </p:cNvPicPr>
          <p:nvPr/>
        </p:nvPicPr>
        <p:blipFill>
          <a:blip r:embed="rId3"/>
          <a:stretch>
            <a:fillRect/>
          </a:stretch>
        </p:blipFill>
        <p:spPr>
          <a:xfrm>
            <a:off x="1261872" y="1005839"/>
            <a:ext cx="5443728" cy="5623757"/>
          </a:xfrm>
          <a:prstGeom prst="rect">
            <a:avLst/>
          </a:prstGeom>
        </p:spPr>
      </p:pic>
    </p:spTree>
    <p:extLst>
      <p:ext uri="{BB962C8B-B14F-4D97-AF65-F5344CB8AC3E}">
        <p14:creationId xmlns:p14="http://schemas.microsoft.com/office/powerpoint/2010/main" val="124114645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1" y="304800"/>
            <a:ext cx="7010400" cy="701040"/>
          </a:xfrm>
        </p:spPr>
        <p:txBody>
          <a:bodyPr>
            <a:normAutofit/>
          </a:bodyPr>
          <a:lstStyle/>
          <a:p>
            <a:r>
              <a:rPr lang="en-US" dirty="0"/>
              <a:t>Why do we need DAGs?</a:t>
            </a:r>
          </a:p>
        </p:txBody>
      </p:sp>
      <p:sp>
        <p:nvSpPr>
          <p:cNvPr id="8" name="Content Placeholder 7">
            <a:extLst>
              <a:ext uri="{FF2B5EF4-FFF2-40B4-BE49-F238E27FC236}">
                <a16:creationId xmlns:a16="http://schemas.microsoft.com/office/drawing/2014/main" id="{A22054CD-7BF2-05D0-6CD8-017394822E3B}"/>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3F7198CD-0308-9E92-7948-8BC76CF383E6}"/>
              </a:ext>
            </a:extLst>
          </p:cNvPr>
          <p:cNvPicPr>
            <a:picLocks noChangeAspect="1"/>
          </p:cNvPicPr>
          <p:nvPr/>
        </p:nvPicPr>
        <p:blipFill>
          <a:blip r:embed="rId3"/>
          <a:stretch>
            <a:fillRect/>
          </a:stretch>
        </p:blipFill>
        <p:spPr>
          <a:xfrm>
            <a:off x="1240100" y="1005840"/>
            <a:ext cx="6673175" cy="5547360"/>
          </a:xfrm>
          <a:prstGeom prst="rect">
            <a:avLst/>
          </a:prstGeom>
        </p:spPr>
      </p:pic>
    </p:spTree>
    <p:extLst>
      <p:ext uri="{BB962C8B-B14F-4D97-AF65-F5344CB8AC3E}">
        <p14:creationId xmlns:p14="http://schemas.microsoft.com/office/powerpoint/2010/main" val="144638638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1" y="304800"/>
            <a:ext cx="7010400" cy="701040"/>
          </a:xfrm>
        </p:spPr>
        <p:txBody>
          <a:bodyPr>
            <a:normAutofit/>
          </a:bodyPr>
          <a:lstStyle/>
          <a:p>
            <a:r>
              <a:rPr lang="en-US" dirty="0"/>
              <a:t>Associations in DAGs</a:t>
            </a:r>
          </a:p>
        </p:txBody>
      </p:sp>
      <p:pic>
        <p:nvPicPr>
          <p:cNvPr id="8" name="Picture 7">
            <a:extLst>
              <a:ext uri="{FF2B5EF4-FFF2-40B4-BE49-F238E27FC236}">
                <a16:creationId xmlns:a16="http://schemas.microsoft.com/office/drawing/2014/main" id="{0C42E6BA-488A-A0FF-F15A-E09148DCBA16}"/>
              </a:ext>
            </a:extLst>
          </p:cNvPr>
          <p:cNvPicPr>
            <a:picLocks noChangeAspect="1"/>
          </p:cNvPicPr>
          <p:nvPr/>
        </p:nvPicPr>
        <p:blipFill rotWithShape="1">
          <a:blip r:embed="rId3"/>
          <a:srcRect r="65054"/>
          <a:stretch/>
        </p:blipFill>
        <p:spPr>
          <a:xfrm>
            <a:off x="317313" y="1005840"/>
            <a:ext cx="3797487" cy="4556760"/>
          </a:xfrm>
          <a:prstGeom prst="rect">
            <a:avLst/>
          </a:prstGeom>
        </p:spPr>
      </p:pic>
    </p:spTree>
    <p:extLst>
      <p:ext uri="{BB962C8B-B14F-4D97-AF65-F5344CB8AC3E}">
        <p14:creationId xmlns:p14="http://schemas.microsoft.com/office/powerpoint/2010/main" val="140282931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1" y="304800"/>
            <a:ext cx="7010400" cy="701040"/>
          </a:xfrm>
        </p:spPr>
        <p:txBody>
          <a:bodyPr>
            <a:normAutofit/>
          </a:bodyPr>
          <a:lstStyle/>
          <a:p>
            <a:r>
              <a:rPr lang="en-US" dirty="0"/>
              <a:t>Associations in DAGs</a:t>
            </a:r>
          </a:p>
        </p:txBody>
      </p:sp>
      <p:pic>
        <p:nvPicPr>
          <p:cNvPr id="8" name="Picture 7">
            <a:extLst>
              <a:ext uri="{FF2B5EF4-FFF2-40B4-BE49-F238E27FC236}">
                <a16:creationId xmlns:a16="http://schemas.microsoft.com/office/drawing/2014/main" id="{0C42E6BA-488A-A0FF-F15A-E09148DCBA16}"/>
              </a:ext>
            </a:extLst>
          </p:cNvPr>
          <p:cNvPicPr>
            <a:picLocks noChangeAspect="1"/>
          </p:cNvPicPr>
          <p:nvPr/>
        </p:nvPicPr>
        <p:blipFill rotWithShape="1">
          <a:blip r:embed="rId3"/>
          <a:srcRect r="31396"/>
          <a:stretch/>
        </p:blipFill>
        <p:spPr>
          <a:xfrm>
            <a:off x="317313" y="1005840"/>
            <a:ext cx="7455087" cy="4556760"/>
          </a:xfrm>
          <a:prstGeom prst="rect">
            <a:avLst/>
          </a:prstGeom>
        </p:spPr>
      </p:pic>
    </p:spTree>
    <p:extLst>
      <p:ext uri="{BB962C8B-B14F-4D97-AF65-F5344CB8AC3E}">
        <p14:creationId xmlns:p14="http://schemas.microsoft.com/office/powerpoint/2010/main" val="217401458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1" y="304800"/>
            <a:ext cx="7010400" cy="701040"/>
          </a:xfrm>
        </p:spPr>
        <p:txBody>
          <a:bodyPr>
            <a:normAutofit/>
          </a:bodyPr>
          <a:lstStyle/>
          <a:p>
            <a:r>
              <a:rPr lang="en-US" dirty="0"/>
              <a:t>Associations in DAGs</a:t>
            </a:r>
          </a:p>
        </p:txBody>
      </p:sp>
      <p:pic>
        <p:nvPicPr>
          <p:cNvPr id="8" name="Picture 7">
            <a:extLst>
              <a:ext uri="{FF2B5EF4-FFF2-40B4-BE49-F238E27FC236}">
                <a16:creationId xmlns:a16="http://schemas.microsoft.com/office/drawing/2014/main" id="{0C42E6BA-488A-A0FF-F15A-E09148DCBA16}"/>
              </a:ext>
            </a:extLst>
          </p:cNvPr>
          <p:cNvPicPr>
            <a:picLocks noChangeAspect="1"/>
          </p:cNvPicPr>
          <p:nvPr/>
        </p:nvPicPr>
        <p:blipFill>
          <a:blip r:embed="rId3"/>
          <a:stretch>
            <a:fillRect/>
          </a:stretch>
        </p:blipFill>
        <p:spPr>
          <a:xfrm>
            <a:off x="317313" y="1005840"/>
            <a:ext cx="10866839" cy="4556760"/>
          </a:xfrm>
          <a:prstGeom prst="rect">
            <a:avLst/>
          </a:prstGeom>
        </p:spPr>
      </p:pic>
    </p:spTree>
    <p:extLst>
      <p:ext uri="{BB962C8B-B14F-4D97-AF65-F5344CB8AC3E}">
        <p14:creationId xmlns:p14="http://schemas.microsoft.com/office/powerpoint/2010/main" val="141884163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2996" y="276751"/>
            <a:ext cx="7204526" cy="701040"/>
          </a:xfrm>
        </p:spPr>
        <p:txBody>
          <a:bodyPr>
            <a:normAutofit/>
          </a:bodyPr>
          <a:lstStyle/>
          <a:p>
            <a:r>
              <a:rPr lang="en-US" dirty="0"/>
              <a:t>Some Drawbacks of DAGs</a:t>
            </a:r>
          </a:p>
        </p:txBody>
      </p:sp>
      <p:sp>
        <p:nvSpPr>
          <p:cNvPr id="3" name="Content Placeholder 2"/>
          <p:cNvSpPr>
            <a:spLocks noGrp="1"/>
          </p:cNvSpPr>
          <p:nvPr>
            <p:ph idx="1"/>
          </p:nvPr>
        </p:nvSpPr>
        <p:spPr>
          <a:xfrm>
            <a:off x="228600" y="977791"/>
            <a:ext cx="10591800" cy="5651609"/>
          </a:xfrm>
        </p:spPr>
        <p:txBody>
          <a:bodyPr>
            <a:noAutofit/>
          </a:bodyPr>
          <a:lstStyle/>
          <a:p>
            <a:pPr marL="342900" indent="-342900">
              <a:buFont typeface="+mj-lt"/>
              <a:buAutoNum type="arabicPeriod"/>
            </a:pPr>
            <a:r>
              <a:rPr lang="en-US" sz="2400" dirty="0"/>
              <a:t>Causality runs in </a:t>
            </a:r>
            <a:r>
              <a:rPr lang="en-US" sz="2400" b="1" dirty="0">
                <a:solidFill>
                  <a:schemeClr val="accent2">
                    <a:lumMod val="75000"/>
                  </a:schemeClr>
                </a:solidFill>
              </a:rPr>
              <a:t>one direction </a:t>
            </a:r>
            <a:r>
              <a:rPr lang="en-US" sz="2400" dirty="0"/>
              <a:t>(simultaneity and reverse causality usually better represented with </a:t>
            </a:r>
            <a:r>
              <a:rPr lang="en-US" sz="2400" i="1" dirty="0"/>
              <a:t>potential outcomes framework)</a:t>
            </a:r>
          </a:p>
          <a:p>
            <a:pPr marL="342900" indent="-342900">
              <a:buFont typeface="+mj-lt"/>
              <a:buAutoNum type="arabicPeriod"/>
            </a:pPr>
            <a:r>
              <a:rPr lang="en-US" sz="2400" dirty="0"/>
              <a:t>Where does the DAG come from? </a:t>
            </a:r>
          </a:p>
          <a:p>
            <a:pPr lvl="1"/>
            <a:r>
              <a:rPr lang="en-US" sz="2400" dirty="0"/>
              <a:t>How could this DAG be more complicated? </a:t>
            </a:r>
          </a:p>
          <a:p>
            <a:pPr lvl="1"/>
            <a:endParaRPr lang="en-US" sz="2400" dirty="0"/>
          </a:p>
          <a:p>
            <a:pPr lvl="1"/>
            <a:endParaRPr lang="en-US" sz="2400" dirty="0"/>
          </a:p>
          <a:p>
            <a:pPr lvl="1"/>
            <a:endParaRPr lang="en-US" sz="2400" dirty="0"/>
          </a:p>
          <a:p>
            <a:pPr marL="274320" lvl="1" indent="0">
              <a:buNone/>
            </a:pPr>
            <a:endParaRPr lang="en-US" sz="2400" dirty="0"/>
          </a:p>
          <a:p>
            <a:pPr lvl="1"/>
            <a:endParaRPr lang="en-US" sz="2400" dirty="0"/>
          </a:p>
          <a:p>
            <a:pPr lvl="1"/>
            <a:endParaRPr lang="en-US" sz="2400" dirty="0"/>
          </a:p>
          <a:p>
            <a:pPr lvl="1"/>
            <a:r>
              <a:rPr lang="en-US" sz="2400" dirty="0"/>
              <a:t>For help drawing DAGs in R, see </a:t>
            </a:r>
            <a:r>
              <a:rPr lang="en-US" sz="2400" dirty="0">
                <a:hlinkClick r:id="rId3"/>
              </a:rPr>
              <a:t>https://evalf22.classes.andrewheiss.com/example/dags.html</a:t>
            </a:r>
            <a:r>
              <a:rPr lang="en-US" sz="2400" dirty="0"/>
              <a:t>  </a:t>
            </a:r>
          </a:p>
          <a:p>
            <a:pPr lvl="1"/>
            <a:endParaRPr lang="en-US" sz="2400" dirty="0"/>
          </a:p>
        </p:txBody>
      </p:sp>
      <p:grpSp>
        <p:nvGrpSpPr>
          <p:cNvPr id="4" name="Group 3">
            <a:extLst>
              <a:ext uri="{FF2B5EF4-FFF2-40B4-BE49-F238E27FC236}">
                <a16:creationId xmlns:a16="http://schemas.microsoft.com/office/drawing/2014/main" id="{BAA1470C-9C12-4C4D-BBBE-8978C417E3F8}"/>
              </a:ext>
            </a:extLst>
          </p:cNvPr>
          <p:cNvGrpSpPr/>
          <p:nvPr/>
        </p:nvGrpSpPr>
        <p:grpSpPr>
          <a:xfrm>
            <a:off x="4186378" y="2895600"/>
            <a:ext cx="3057245" cy="1600200"/>
            <a:chOff x="2209800" y="2209801"/>
            <a:chExt cx="3057245" cy="1600200"/>
          </a:xfrm>
        </p:grpSpPr>
        <p:sp>
          <p:nvSpPr>
            <p:cNvPr id="5" name="Oval 4">
              <a:extLst>
                <a:ext uri="{FF2B5EF4-FFF2-40B4-BE49-F238E27FC236}">
                  <a16:creationId xmlns:a16="http://schemas.microsoft.com/office/drawing/2014/main" id="{F87867F6-F72C-4879-851B-9431586AE524}"/>
                </a:ext>
              </a:extLst>
            </p:cNvPr>
            <p:cNvSpPr/>
            <p:nvPr/>
          </p:nvSpPr>
          <p:spPr>
            <a:xfrm>
              <a:off x="3440220" y="2286000"/>
              <a:ext cx="457200" cy="45720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rPr>
                <a:t>D</a:t>
              </a:r>
            </a:p>
          </p:txBody>
        </p:sp>
        <p:sp>
          <p:nvSpPr>
            <p:cNvPr id="6" name="Oval 5">
              <a:extLst>
                <a:ext uri="{FF2B5EF4-FFF2-40B4-BE49-F238E27FC236}">
                  <a16:creationId xmlns:a16="http://schemas.microsoft.com/office/drawing/2014/main" id="{A2A50AC6-991D-4385-ACB1-248BDBE3E19C}"/>
                </a:ext>
              </a:extLst>
            </p:cNvPr>
            <p:cNvSpPr/>
            <p:nvPr/>
          </p:nvSpPr>
          <p:spPr>
            <a:xfrm>
              <a:off x="4809845" y="3200400"/>
              <a:ext cx="457200" cy="45720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rPr>
                <a:t>Y</a:t>
              </a:r>
            </a:p>
          </p:txBody>
        </p:sp>
        <mc:AlternateContent xmlns:mc="http://schemas.openxmlformats.org/markup-compatibility/2006" xmlns:a14="http://schemas.microsoft.com/office/drawing/2010/main">
          <mc:Choice Requires="a14">
            <p:sp>
              <p:nvSpPr>
                <p:cNvPr id="7" name="Oval 6">
                  <a:extLst>
                    <a:ext uri="{FF2B5EF4-FFF2-40B4-BE49-F238E27FC236}">
                      <a16:creationId xmlns:a16="http://schemas.microsoft.com/office/drawing/2014/main" id="{FED9C8C4-908F-4C37-8F36-5034EE6B4D2F}"/>
                    </a:ext>
                  </a:extLst>
                </p:cNvPr>
                <p:cNvSpPr/>
                <p:nvPr/>
              </p:nvSpPr>
              <p:spPr>
                <a:xfrm>
                  <a:off x="3695699" y="3200400"/>
                  <a:ext cx="457200" cy="45720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 </m:t>
                        </m:r>
                        <m:acc>
                          <m:accPr>
                            <m:chr m:val="̃"/>
                            <m:ctrlPr>
                              <a:rPr lang="en-US" i="1">
                                <a:latin typeface="Cambria Math" panose="02040503050406030204" pitchFamily="18" charset="0"/>
                              </a:rPr>
                            </m:ctrlPr>
                          </m:accPr>
                          <m:e>
                            <m:r>
                              <a:rPr lang="en-US" i="1">
                                <a:latin typeface="Cambria Math" panose="02040503050406030204" pitchFamily="18" charset="0"/>
                              </a:rPr>
                              <m:t>𝑌</m:t>
                            </m:r>
                          </m:e>
                        </m:acc>
                      </m:oMath>
                    </m:oMathPara>
                  </a14:m>
                  <a:endParaRPr lang="en-US" dirty="0">
                    <a:latin typeface="Times New Roman" panose="02020603050405020304" pitchFamily="18" charset="0"/>
                  </a:endParaRPr>
                </a:p>
              </p:txBody>
            </p:sp>
          </mc:Choice>
          <mc:Fallback xmlns="">
            <p:sp>
              <p:nvSpPr>
                <p:cNvPr id="7" name="Oval 6">
                  <a:extLst>
                    <a:ext uri="{FF2B5EF4-FFF2-40B4-BE49-F238E27FC236}">
                      <a16:creationId xmlns:a16="http://schemas.microsoft.com/office/drawing/2014/main" id="{FED9C8C4-908F-4C37-8F36-5034EE6B4D2F}"/>
                    </a:ext>
                  </a:extLst>
                </p:cNvPr>
                <p:cNvSpPr>
                  <a:spLocks noRot="1" noChangeAspect="1" noMove="1" noResize="1" noEditPoints="1" noAdjustHandles="1" noChangeArrowheads="1" noChangeShapeType="1" noTextEdit="1"/>
                </p:cNvSpPr>
                <p:nvPr/>
              </p:nvSpPr>
              <p:spPr>
                <a:xfrm>
                  <a:off x="3695699" y="3200400"/>
                  <a:ext cx="457200" cy="457200"/>
                </a:xfrm>
                <a:prstGeom prst="ellipse">
                  <a:avLst/>
                </a:prstGeom>
                <a:blipFill>
                  <a:blip r:embed="rId4"/>
                  <a:stretch>
                    <a:fillRect/>
                  </a:stretch>
                </a:blipFill>
              </p:spPr>
              <p:txBody>
                <a:bodyPr/>
                <a:lstStyle/>
                <a:p>
                  <a:r>
                    <a:rPr lang="en-US">
                      <a:noFill/>
                    </a:rPr>
                    <a:t> </a:t>
                  </a:r>
                </a:p>
              </p:txBody>
            </p:sp>
          </mc:Fallback>
        </mc:AlternateContent>
        <p:cxnSp>
          <p:nvCxnSpPr>
            <p:cNvPr id="8" name="Straight Arrow Connector 7">
              <a:extLst>
                <a:ext uri="{FF2B5EF4-FFF2-40B4-BE49-F238E27FC236}">
                  <a16:creationId xmlns:a16="http://schemas.microsoft.com/office/drawing/2014/main" id="{2E75B83A-3C06-4E7E-8637-52E631027702}"/>
                </a:ext>
              </a:extLst>
            </p:cNvPr>
            <p:cNvCxnSpPr>
              <a:cxnSpLocks/>
            </p:cNvCxnSpPr>
            <p:nvPr/>
          </p:nvCxnSpPr>
          <p:spPr>
            <a:xfrm>
              <a:off x="2788869" y="2514600"/>
              <a:ext cx="61325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FADE2695-BABC-4FC5-ABF5-E28FFCA4A225}"/>
                </a:ext>
              </a:extLst>
            </p:cNvPr>
            <p:cNvCxnSpPr>
              <a:cxnSpLocks/>
            </p:cNvCxnSpPr>
            <p:nvPr/>
          </p:nvCxnSpPr>
          <p:spPr>
            <a:xfrm>
              <a:off x="4145666" y="3448167"/>
              <a:ext cx="66417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A845676F-6A63-4057-853F-6B45756430B9}"/>
                </a:ext>
              </a:extLst>
            </p:cNvPr>
            <p:cNvCxnSpPr>
              <a:cxnSpLocks/>
              <a:endCxn id="7" idx="0"/>
            </p:cNvCxnSpPr>
            <p:nvPr/>
          </p:nvCxnSpPr>
          <p:spPr>
            <a:xfrm>
              <a:off x="3733800" y="2743200"/>
              <a:ext cx="190499" cy="457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3C202928-8130-40D3-8C43-D544E50DF3AF}"/>
                </a:ext>
              </a:extLst>
            </p:cNvPr>
            <p:cNvSpPr/>
            <p:nvPr/>
          </p:nvSpPr>
          <p:spPr>
            <a:xfrm>
              <a:off x="2209800" y="2209801"/>
              <a:ext cx="525218" cy="533399"/>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rPr>
                <a:t>X</a:t>
              </a:r>
              <a:endParaRPr lang="en-US" sz="1050" dirty="0">
                <a:latin typeface="Times New Roman" panose="02020603050405020304" pitchFamily="18" charset="0"/>
              </a:endParaRPr>
            </a:p>
          </p:txBody>
        </p:sp>
        <p:sp>
          <p:nvSpPr>
            <p:cNvPr id="12" name="Oval 11">
              <a:extLst>
                <a:ext uri="{FF2B5EF4-FFF2-40B4-BE49-F238E27FC236}">
                  <a16:creationId xmlns:a16="http://schemas.microsoft.com/office/drawing/2014/main" id="{991E63D3-AD7F-4E8F-A02C-8E806916A533}"/>
                </a:ext>
              </a:extLst>
            </p:cNvPr>
            <p:cNvSpPr/>
            <p:nvPr/>
          </p:nvSpPr>
          <p:spPr>
            <a:xfrm>
              <a:off x="2362200" y="3352801"/>
              <a:ext cx="457200" cy="457200"/>
            </a:xfrm>
            <a:prstGeom prst="ellipse">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Times New Roman" panose="02020603050405020304" pitchFamily="18" charset="0"/>
                </a:rPr>
                <a:t>R</a:t>
              </a:r>
            </a:p>
          </p:txBody>
        </p:sp>
        <p:cxnSp>
          <p:nvCxnSpPr>
            <p:cNvPr id="13" name="Straight Arrow Connector 12">
              <a:extLst>
                <a:ext uri="{FF2B5EF4-FFF2-40B4-BE49-F238E27FC236}">
                  <a16:creationId xmlns:a16="http://schemas.microsoft.com/office/drawing/2014/main" id="{D12F0083-1B10-49DD-BA7B-6359AB901BAB}"/>
                </a:ext>
              </a:extLst>
            </p:cNvPr>
            <p:cNvCxnSpPr>
              <a:cxnSpLocks/>
            </p:cNvCxnSpPr>
            <p:nvPr/>
          </p:nvCxnSpPr>
          <p:spPr>
            <a:xfrm>
              <a:off x="2743200" y="2590800"/>
              <a:ext cx="914400" cy="838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E7D2C15B-858B-494B-B098-B691B01907C7}"/>
                </a:ext>
              </a:extLst>
            </p:cNvPr>
            <p:cNvCxnSpPr>
              <a:cxnSpLocks/>
            </p:cNvCxnSpPr>
            <p:nvPr/>
          </p:nvCxnSpPr>
          <p:spPr>
            <a:xfrm flipH="1" flipV="1">
              <a:off x="2514600" y="2819400"/>
              <a:ext cx="76200" cy="533400"/>
            </a:xfrm>
            <a:prstGeom prst="straightConnector1">
              <a:avLst/>
            </a:prstGeom>
            <a:ln>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8D7011F7-09B5-423C-B1F0-9052F268EE5B}"/>
                </a:ext>
              </a:extLst>
            </p:cNvPr>
            <p:cNvCxnSpPr>
              <a:cxnSpLocks/>
            </p:cNvCxnSpPr>
            <p:nvPr/>
          </p:nvCxnSpPr>
          <p:spPr>
            <a:xfrm flipV="1">
              <a:off x="2895600" y="3505200"/>
              <a:ext cx="697020" cy="76201"/>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0444921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3182" y="281940"/>
            <a:ext cx="10723418" cy="701040"/>
          </a:xfrm>
        </p:spPr>
        <p:txBody>
          <a:bodyPr>
            <a:noAutofit/>
          </a:bodyPr>
          <a:lstStyle/>
          <a:p>
            <a:r>
              <a:rPr lang="en-US" dirty="0"/>
              <a:t>Another approach: Potential Outcomes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28600" y="982980"/>
                <a:ext cx="10972800" cy="5646420"/>
              </a:xfrm>
            </p:spPr>
            <p:txBody>
              <a:bodyPr>
                <a:noAutofit/>
              </a:bodyPr>
              <a:lstStyle/>
              <a:p>
                <a:r>
                  <a:rPr lang="en-US" sz="2400" b="1" dirty="0">
                    <a:solidFill>
                      <a:schemeClr val="accent2">
                        <a:lumMod val="75000"/>
                      </a:schemeClr>
                    </a:solidFill>
                  </a:rPr>
                  <a:t>Central idea</a:t>
                </a:r>
                <a:r>
                  <a:rPr lang="en-US" sz="2400" b="1" dirty="0"/>
                  <a:t>: </a:t>
                </a:r>
                <a:r>
                  <a:rPr lang="en-US" sz="2400" dirty="0"/>
                  <a:t>causal effects are drawn from </a:t>
                </a:r>
                <a:r>
                  <a:rPr lang="en-US" sz="2400" u="sng" dirty="0"/>
                  <a:t>randomization</a:t>
                </a:r>
              </a:p>
              <a:p>
                <a:pPr lvl="1"/>
                <a:r>
                  <a:rPr lang="en-US" sz="2400" dirty="0"/>
                  <a:t>Causal effects are defined as comparison between two states of the world: the </a:t>
                </a:r>
                <a:r>
                  <a:rPr lang="en-US" sz="2400" b="1" dirty="0">
                    <a:solidFill>
                      <a:schemeClr val="accent2">
                        <a:lumMod val="75000"/>
                      </a:schemeClr>
                    </a:solidFill>
                  </a:rPr>
                  <a:t>actual</a:t>
                </a:r>
                <a:r>
                  <a:rPr lang="en-US" sz="2400" b="1" dirty="0"/>
                  <a:t> </a:t>
                </a:r>
                <a:r>
                  <a:rPr lang="en-US" sz="2400" dirty="0"/>
                  <a:t>world and a </a:t>
                </a:r>
                <a:r>
                  <a:rPr lang="en-US" sz="2400" b="1" dirty="0">
                    <a:solidFill>
                      <a:schemeClr val="accent3">
                        <a:lumMod val="75000"/>
                      </a:schemeClr>
                    </a:solidFill>
                  </a:rPr>
                  <a:t>counterfactual</a:t>
                </a:r>
                <a:r>
                  <a:rPr lang="en-US" sz="2400" b="1" dirty="0"/>
                  <a:t> </a:t>
                </a:r>
                <a:endParaRPr lang="en-US" sz="2400" dirty="0"/>
              </a:p>
              <a:p>
                <a:pPr lvl="1"/>
                <a:r>
                  <a:rPr lang="en-US" sz="2400" dirty="0"/>
                  <a:t>Example: what is the causal effect of taking aspirin for a headache?</a:t>
                </a:r>
              </a:p>
              <a:p>
                <a:pPr lvl="1"/>
                <a:r>
                  <a:rPr lang="en-US" sz="2400" dirty="0"/>
                  <a:t>Remember: </a:t>
                </a:r>
                <a:r>
                  <a:rPr lang="en-US" sz="2400" u="sng" dirty="0"/>
                  <a:t>can we approximate an experiment using observational data? </a:t>
                </a:r>
              </a:p>
              <a:p>
                <a:r>
                  <a:rPr lang="en-US" sz="2400" dirty="0"/>
                  <a:t>Notation: </a:t>
                </a:r>
              </a:p>
              <a:p>
                <a:pPr lvl="1"/>
                <a14:m>
                  <m:oMath xmlns:m="http://schemas.openxmlformats.org/officeDocument/2006/math">
                    <m:r>
                      <a:rPr lang="en-US" sz="2400" b="0" i="1" smtClean="0">
                        <a:latin typeface="Cambria Math" panose="02040503050406030204" pitchFamily="18" charset="0"/>
                      </a:rPr>
                      <m:t>𝐷</m:t>
                    </m:r>
                  </m:oMath>
                </a14:m>
                <a:r>
                  <a:rPr lang="en-US" sz="2400" dirty="0"/>
                  <a:t>: a binary variable indicating treatment (</a:t>
                </a:r>
                <a14:m>
                  <m:oMath xmlns:m="http://schemas.openxmlformats.org/officeDocument/2006/math">
                    <m:r>
                      <a:rPr lang="en-US" sz="2400" b="0" i="1" smtClean="0">
                        <a:latin typeface="Cambria Math" panose="02040503050406030204" pitchFamily="18" charset="0"/>
                      </a:rPr>
                      <m:t>𝐷</m:t>
                    </m:r>
                    <m:r>
                      <a:rPr lang="en-US" sz="2400" b="0" i="1" smtClean="0">
                        <a:latin typeface="Cambria Math" panose="02040503050406030204" pitchFamily="18" charset="0"/>
                      </a:rPr>
                      <m:t>=1</m:t>
                    </m:r>
                  </m:oMath>
                </a14:m>
                <a:r>
                  <a:rPr lang="en-US" sz="2400" dirty="0"/>
                  <a:t> if treated, </a:t>
                </a:r>
                <a14:m>
                  <m:oMath xmlns:m="http://schemas.openxmlformats.org/officeDocument/2006/math">
                    <m:r>
                      <a:rPr lang="en-US" sz="2400" b="0" i="1" smtClean="0">
                        <a:latin typeface="Cambria Math" panose="02040503050406030204" pitchFamily="18" charset="0"/>
                      </a:rPr>
                      <m:t>𝐷</m:t>
                    </m:r>
                    <m:r>
                      <a:rPr lang="en-US" sz="2400" b="0" i="1" smtClean="0">
                        <a:latin typeface="Cambria Math" panose="02040503050406030204" pitchFamily="18" charset="0"/>
                      </a:rPr>
                      <m:t>=0</m:t>
                    </m:r>
                  </m:oMath>
                </a14:m>
                <a:r>
                  <a:rPr lang="en-US" sz="2400" dirty="0"/>
                  <a:t> if control)</a:t>
                </a:r>
              </a:p>
              <a:p>
                <a:pPr lvl="1"/>
                <a:r>
                  <a:rPr lang="en-US" sz="2400" dirty="0"/>
                  <a:t>Potential outcomes are defined based on the state of the world: </a:t>
                </a:r>
                <a14:m>
                  <m:oMath xmlns:m="http://schemas.openxmlformats.org/officeDocument/2006/math">
                    <m:sSubSup>
                      <m:sSubSupPr>
                        <m:ctrlPr>
                          <a:rPr lang="en-US" sz="2400" b="0" i="1" smtClean="0">
                            <a:latin typeface="Cambria Math" panose="02040503050406030204" pitchFamily="18" charset="0"/>
                          </a:rPr>
                        </m:ctrlPr>
                      </m:sSubSupPr>
                      <m:e>
                        <m:r>
                          <m:rPr>
                            <m:lit/>
                          </m:rPr>
                          <a:rPr lang="en-US" sz="2400" b="0" i="1" smtClean="0">
                            <a:latin typeface="Cambria Math" panose="02040503050406030204" pitchFamily="18" charset="0"/>
                          </a:rPr>
                          <m:t>{</m:t>
                        </m:r>
                        <m:r>
                          <a:rPr lang="en-US" sz="2400" b="0" i="1" smtClean="0">
                            <a:latin typeface="Cambria Math" panose="02040503050406030204" pitchFamily="18" charset="0"/>
                          </a:rPr>
                          <m:t>𝑌</m:t>
                        </m:r>
                      </m:e>
                      <m:sub/>
                      <m:sup>
                        <m:r>
                          <a:rPr lang="en-US" sz="2400" b="0" i="1" smtClean="0">
                            <a:latin typeface="Cambria Math" panose="02040503050406030204" pitchFamily="18" charset="0"/>
                          </a:rPr>
                          <m:t>0</m:t>
                        </m:r>
                      </m:sup>
                    </m:sSubSup>
                    <m:r>
                      <a:rPr lang="en-US" sz="2400" b="0" i="1" smtClean="0">
                        <a:latin typeface="Cambria Math" panose="02040503050406030204" pitchFamily="18" charset="0"/>
                      </a:rPr>
                      <m:t>,</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𝑌</m:t>
                        </m:r>
                      </m:e>
                      <m:sub/>
                      <m:sup>
                        <m:r>
                          <a:rPr lang="en-US" sz="2400" b="0" i="1" smtClean="0">
                            <a:latin typeface="Cambria Math" panose="02040503050406030204" pitchFamily="18" charset="0"/>
                          </a:rPr>
                          <m:t>1</m:t>
                        </m:r>
                      </m:sup>
                    </m:sSubSup>
                    <m:r>
                      <m:rPr>
                        <m:lit/>
                      </m:rPr>
                      <a:rPr lang="en-US" sz="2400" b="0" i="1" smtClean="0">
                        <a:latin typeface="Cambria Math" panose="02040503050406030204" pitchFamily="18" charset="0"/>
                      </a:rPr>
                      <m:t>}</m:t>
                    </m:r>
                  </m:oMath>
                </a14:m>
                <a:endParaRPr lang="en-US" sz="2400" dirty="0"/>
              </a:p>
              <a:p>
                <a:pPr lvl="1"/>
                <a:r>
                  <a:rPr lang="en-US" sz="2400" dirty="0"/>
                  <a:t>Actual outcomes have </a:t>
                </a:r>
                <a:r>
                  <a:rPr lang="en-US" sz="2400" u="sng" dirty="0"/>
                  <a:t>subscripts</a:t>
                </a:r>
                <a:r>
                  <a:rPr lang="en-US" sz="2400" b="1" dirty="0"/>
                  <a:t> </a:t>
                </a:r>
                <a:r>
                  <a:rPr lang="en-US" sz="2400" dirty="0"/>
                  <a:t>(</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𝑌</m:t>
                        </m:r>
                      </m:e>
                      <m:sub>
                        <m:r>
                          <a:rPr lang="en-US" sz="2400" b="0" i="1" smtClean="0">
                            <a:latin typeface="Cambria Math" panose="02040503050406030204" pitchFamily="18" charset="0"/>
                          </a:rPr>
                          <m:t>𝑖𝑡</m:t>
                        </m:r>
                      </m:sub>
                    </m:sSub>
                    <m:r>
                      <a:rPr lang="en-US" sz="2400" b="0" i="1" smtClean="0">
                        <a:latin typeface="Cambria Math" panose="02040503050406030204" pitchFamily="18" charset="0"/>
                      </a:rPr>
                      <m:t>)</m:t>
                    </m:r>
                  </m:oMath>
                </a14:m>
                <a:r>
                  <a:rPr lang="en-US" sz="2400" dirty="0"/>
                  <a:t>: individuals </a:t>
                </a:r>
                <a14:m>
                  <m:oMath xmlns:m="http://schemas.openxmlformats.org/officeDocument/2006/math">
                    <m:r>
                      <a:rPr lang="en-US" sz="2400" b="0" i="1" smtClean="0">
                        <a:latin typeface="Cambria Math" panose="02040503050406030204" pitchFamily="18" charset="0"/>
                      </a:rPr>
                      <m:t>𝑖</m:t>
                    </m:r>
                  </m:oMath>
                </a14:m>
                <a:r>
                  <a:rPr lang="en-US" sz="2400" dirty="0"/>
                  <a:t> and periods </a:t>
                </a:r>
                <a14:m>
                  <m:oMath xmlns:m="http://schemas.openxmlformats.org/officeDocument/2006/math">
                    <m:r>
                      <a:rPr lang="en-US" sz="2400" b="0" i="1" smtClean="0">
                        <a:latin typeface="Cambria Math" panose="02040503050406030204" pitchFamily="18" charset="0"/>
                      </a:rPr>
                      <m:t>𝑡</m:t>
                    </m:r>
                  </m:oMath>
                </a14:m>
                <a:endParaRPr lang="en-US" sz="2400" dirty="0"/>
              </a:p>
              <a:p>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28600" y="982980"/>
                <a:ext cx="10972800" cy="5646420"/>
              </a:xfrm>
              <a:blipFill>
                <a:blip r:embed="rId3"/>
                <a:stretch>
                  <a:fillRect l="-444" t="-1187" r="-667"/>
                </a:stretch>
              </a:blipFill>
            </p:spPr>
            <p:txBody>
              <a:bodyPr/>
              <a:lstStyle/>
              <a:p>
                <a:r>
                  <a:rPr lang="en-US">
                    <a:noFill/>
                  </a:rPr>
                  <a:t> </a:t>
                </a:r>
              </a:p>
            </p:txBody>
          </p:sp>
        </mc:Fallback>
      </mc:AlternateContent>
    </p:spTree>
    <p:extLst>
      <p:ext uri="{BB962C8B-B14F-4D97-AF65-F5344CB8AC3E}">
        <p14:creationId xmlns:p14="http://schemas.microsoft.com/office/powerpoint/2010/main" val="22682567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281940"/>
            <a:ext cx="10896600" cy="701040"/>
          </a:xfrm>
        </p:spPr>
        <p:txBody>
          <a:bodyPr>
            <a:noAutofit/>
          </a:bodyPr>
          <a:lstStyle/>
          <a:p>
            <a:r>
              <a:rPr lang="en-US" dirty="0"/>
              <a:t>Another approach: Potential Outcomes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52400" y="982980"/>
                <a:ext cx="10896600" cy="5646420"/>
              </a:xfrm>
            </p:spPr>
            <p:txBody>
              <a:bodyPr>
                <a:noAutofit/>
              </a:bodyPr>
              <a:lstStyle/>
              <a:p>
                <a:r>
                  <a:rPr lang="en-US" sz="2400" b="1" dirty="0">
                    <a:solidFill>
                      <a:schemeClr val="accent2">
                        <a:lumMod val="75000"/>
                      </a:schemeClr>
                    </a:solidFill>
                  </a:rPr>
                  <a:t>Central idea</a:t>
                </a:r>
                <a:r>
                  <a:rPr lang="en-US" sz="2400" b="1" dirty="0"/>
                  <a:t>: </a:t>
                </a:r>
                <a:r>
                  <a:rPr lang="en-US" sz="2400" dirty="0"/>
                  <a:t>causal effects are drawn from </a:t>
                </a:r>
                <a:r>
                  <a:rPr lang="en-US" sz="2400" u="sng" dirty="0"/>
                  <a:t>randomization</a:t>
                </a:r>
              </a:p>
              <a:p>
                <a:pPr lvl="1"/>
                <a:r>
                  <a:rPr lang="en-US" sz="2400" dirty="0"/>
                  <a:t>Causal effects are defined as comparison between two states of the world: the </a:t>
                </a:r>
                <a:r>
                  <a:rPr lang="en-US" sz="2400" b="1" dirty="0">
                    <a:solidFill>
                      <a:schemeClr val="accent2">
                        <a:lumMod val="75000"/>
                      </a:schemeClr>
                    </a:solidFill>
                  </a:rPr>
                  <a:t>actual</a:t>
                </a:r>
                <a:r>
                  <a:rPr lang="en-US" sz="2400" b="1" dirty="0"/>
                  <a:t> </a:t>
                </a:r>
                <a:r>
                  <a:rPr lang="en-US" sz="2400" dirty="0"/>
                  <a:t>world and a </a:t>
                </a:r>
                <a:r>
                  <a:rPr lang="en-US" sz="2400" b="1" dirty="0">
                    <a:solidFill>
                      <a:schemeClr val="accent3">
                        <a:lumMod val="75000"/>
                      </a:schemeClr>
                    </a:solidFill>
                  </a:rPr>
                  <a:t>counterfactual</a:t>
                </a:r>
                <a:r>
                  <a:rPr lang="en-US" sz="2400" b="1" dirty="0"/>
                  <a:t> </a:t>
                </a:r>
                <a:endParaRPr lang="en-US" sz="2400" dirty="0"/>
              </a:p>
              <a:p>
                <a:pPr lvl="1"/>
                <a:r>
                  <a:rPr lang="en-US" sz="2400" dirty="0"/>
                  <a:t>Example: what is the causal effect of taking aspirin for a headache?</a:t>
                </a:r>
              </a:p>
              <a:p>
                <a:r>
                  <a:rPr lang="en-US" sz="2400" dirty="0"/>
                  <a:t>Notation: </a:t>
                </a:r>
              </a:p>
              <a:p>
                <a:pPr lvl="1"/>
                <a14:m>
                  <m:oMath xmlns:m="http://schemas.openxmlformats.org/officeDocument/2006/math">
                    <m:r>
                      <a:rPr lang="en-US" sz="2400" b="0" i="1" smtClean="0">
                        <a:latin typeface="Cambria Math" panose="02040503050406030204" pitchFamily="18" charset="0"/>
                      </a:rPr>
                      <m:t>𝐷</m:t>
                    </m:r>
                  </m:oMath>
                </a14:m>
                <a:r>
                  <a:rPr lang="en-US" sz="2400" dirty="0"/>
                  <a:t>: binary variable indicating treatment (</a:t>
                </a:r>
                <a14:m>
                  <m:oMath xmlns:m="http://schemas.openxmlformats.org/officeDocument/2006/math">
                    <m:r>
                      <a:rPr lang="en-US" sz="2400" b="0" i="1" smtClean="0">
                        <a:latin typeface="Cambria Math" panose="02040503050406030204" pitchFamily="18" charset="0"/>
                      </a:rPr>
                      <m:t>𝐷</m:t>
                    </m:r>
                    <m:r>
                      <a:rPr lang="en-US" sz="2400" b="0" i="1" smtClean="0">
                        <a:latin typeface="Cambria Math" panose="02040503050406030204" pitchFamily="18" charset="0"/>
                      </a:rPr>
                      <m:t>=1</m:t>
                    </m:r>
                  </m:oMath>
                </a14:m>
                <a:r>
                  <a:rPr lang="en-US" sz="2400" dirty="0"/>
                  <a:t> if treated, </a:t>
                </a:r>
                <a14:m>
                  <m:oMath xmlns:m="http://schemas.openxmlformats.org/officeDocument/2006/math">
                    <m:r>
                      <a:rPr lang="en-US" sz="2400" b="0" i="1" smtClean="0">
                        <a:latin typeface="Cambria Math" panose="02040503050406030204" pitchFamily="18" charset="0"/>
                      </a:rPr>
                      <m:t>𝐷</m:t>
                    </m:r>
                    <m:r>
                      <a:rPr lang="en-US" sz="2400" b="0" i="1" smtClean="0">
                        <a:latin typeface="Cambria Math" panose="02040503050406030204" pitchFamily="18" charset="0"/>
                      </a:rPr>
                      <m:t>=0</m:t>
                    </m:r>
                  </m:oMath>
                </a14:m>
                <a:r>
                  <a:rPr lang="en-US" sz="2400" dirty="0"/>
                  <a:t> if control)</a:t>
                </a:r>
              </a:p>
              <a:p>
                <a:pPr lvl="1"/>
                <a:r>
                  <a:rPr lang="en-US" sz="2400" dirty="0"/>
                  <a:t>Potential outcomes are defined based on the state of the world: </a:t>
                </a:r>
                <a14:m>
                  <m:oMath xmlns:m="http://schemas.openxmlformats.org/officeDocument/2006/math">
                    <m:sSubSup>
                      <m:sSubSupPr>
                        <m:ctrlPr>
                          <a:rPr lang="en-US" sz="2400" b="0" i="1" smtClean="0">
                            <a:latin typeface="Cambria Math" panose="02040503050406030204" pitchFamily="18" charset="0"/>
                          </a:rPr>
                        </m:ctrlPr>
                      </m:sSubSupPr>
                      <m:e>
                        <m:r>
                          <m:rPr>
                            <m:lit/>
                          </m:rPr>
                          <a:rPr lang="en-US" sz="2400" b="0" i="1" smtClean="0">
                            <a:latin typeface="Cambria Math" panose="02040503050406030204" pitchFamily="18" charset="0"/>
                          </a:rPr>
                          <m:t>{</m:t>
                        </m:r>
                        <m:r>
                          <a:rPr lang="en-US" sz="2400" b="0" i="1" smtClean="0">
                            <a:latin typeface="Cambria Math" panose="02040503050406030204" pitchFamily="18" charset="0"/>
                          </a:rPr>
                          <m:t>𝑌</m:t>
                        </m:r>
                      </m:e>
                      <m:sub/>
                      <m:sup>
                        <m:r>
                          <a:rPr lang="en-US" sz="2400" b="0" i="1" smtClean="0">
                            <a:latin typeface="Cambria Math" panose="02040503050406030204" pitchFamily="18" charset="0"/>
                          </a:rPr>
                          <m:t>0</m:t>
                        </m:r>
                      </m:sup>
                    </m:sSubSup>
                    <m:r>
                      <a:rPr lang="en-US" sz="2400" b="0" i="1" smtClean="0">
                        <a:latin typeface="Cambria Math" panose="02040503050406030204" pitchFamily="18" charset="0"/>
                      </a:rPr>
                      <m:t>,</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𝑌</m:t>
                        </m:r>
                      </m:e>
                      <m:sub/>
                      <m:sup>
                        <m:r>
                          <a:rPr lang="en-US" sz="2400" b="0" i="1" smtClean="0">
                            <a:latin typeface="Cambria Math" panose="02040503050406030204" pitchFamily="18" charset="0"/>
                          </a:rPr>
                          <m:t>1</m:t>
                        </m:r>
                      </m:sup>
                    </m:sSubSup>
                    <m:r>
                      <m:rPr>
                        <m:lit/>
                      </m:rPr>
                      <a:rPr lang="en-US" sz="2400" b="0" i="1" smtClean="0">
                        <a:latin typeface="Cambria Math" panose="02040503050406030204" pitchFamily="18" charset="0"/>
                      </a:rPr>
                      <m:t>}</m:t>
                    </m:r>
                  </m:oMath>
                </a14:m>
                <a:endParaRPr lang="en-US" sz="2400" dirty="0"/>
              </a:p>
              <a:p>
                <a:pPr lvl="1"/>
                <a:r>
                  <a:rPr lang="en-US" sz="2400" dirty="0"/>
                  <a:t>Actual outcomes have </a:t>
                </a:r>
                <a:r>
                  <a:rPr lang="en-US" sz="2400" u="sng" dirty="0"/>
                  <a:t>subscripts</a:t>
                </a:r>
                <a:r>
                  <a:rPr lang="en-US" sz="2400" b="1" dirty="0"/>
                  <a:t> </a:t>
                </a:r>
                <a:r>
                  <a:rPr lang="en-US" sz="2400" dirty="0"/>
                  <a:t>(</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𝑌</m:t>
                        </m:r>
                      </m:e>
                      <m:sub>
                        <m:r>
                          <a:rPr lang="en-US" sz="2400" b="0" i="1" smtClean="0">
                            <a:latin typeface="Cambria Math" panose="02040503050406030204" pitchFamily="18" charset="0"/>
                          </a:rPr>
                          <m:t>𝑖𝑡</m:t>
                        </m:r>
                      </m:sub>
                    </m:sSub>
                    <m:r>
                      <a:rPr lang="en-US" sz="2400" b="0" i="1" smtClean="0">
                        <a:latin typeface="Cambria Math" panose="02040503050406030204" pitchFamily="18" charset="0"/>
                      </a:rPr>
                      <m:t>)</m:t>
                    </m:r>
                  </m:oMath>
                </a14:m>
                <a:r>
                  <a:rPr lang="en-US" sz="2400" dirty="0"/>
                  <a:t>: individuals </a:t>
                </a:r>
                <a14:m>
                  <m:oMath xmlns:m="http://schemas.openxmlformats.org/officeDocument/2006/math">
                    <m:r>
                      <a:rPr lang="en-US" sz="2400" b="0" i="1" smtClean="0">
                        <a:latin typeface="Cambria Math" panose="02040503050406030204" pitchFamily="18" charset="0"/>
                      </a:rPr>
                      <m:t>𝑖</m:t>
                    </m:r>
                  </m:oMath>
                </a14:m>
                <a:r>
                  <a:rPr lang="en-US" sz="2400" dirty="0"/>
                  <a:t> and periods </a:t>
                </a:r>
                <a14:m>
                  <m:oMath xmlns:m="http://schemas.openxmlformats.org/officeDocument/2006/math">
                    <m:r>
                      <a:rPr lang="en-US" sz="2400" b="0" i="1" smtClean="0">
                        <a:latin typeface="Cambria Math" panose="02040503050406030204" pitchFamily="18" charset="0"/>
                      </a:rPr>
                      <m:t>𝑡</m:t>
                    </m:r>
                  </m:oMath>
                </a14:m>
                <a:endParaRPr lang="en-US" sz="1000" b="1" dirty="0"/>
              </a:p>
              <a:p>
                <a:pPr marL="0" indent="0">
                  <a:buNone/>
                </a:pPr>
                <a:r>
                  <a:rPr lang="en-US" sz="2400" b="1" dirty="0">
                    <a:solidFill>
                      <a:schemeClr val="accent2">
                        <a:lumMod val="75000"/>
                      </a:schemeClr>
                    </a:solidFill>
                  </a:rPr>
                  <a:t>How do we get from potential to actual? </a:t>
                </a:r>
              </a:p>
              <a:p>
                <a:pPr marL="0" indent="0">
                  <a:buNone/>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𝑌</m:t>
                          </m:r>
                        </m:e>
                        <m:sub>
                          <m:r>
                            <a:rPr lang="en-US" sz="2400" b="0" i="1" smtClean="0">
                              <a:latin typeface="Cambria Math" panose="02040503050406030204" pitchFamily="18" charset="0"/>
                            </a:rPr>
                            <m:t>𝑖𝑡</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𝐷</m:t>
                          </m:r>
                        </m:e>
                        <m:sub>
                          <m:r>
                            <a:rPr lang="en-US" sz="2400" b="0" i="1" smtClean="0">
                              <a:latin typeface="Cambria Math" panose="02040503050406030204" pitchFamily="18" charset="0"/>
                            </a:rPr>
                            <m:t>𝑖𝑡</m:t>
                          </m:r>
                        </m:sub>
                      </m:sSub>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𝑌</m:t>
                          </m:r>
                        </m:e>
                        <m:sub>
                          <m:r>
                            <a:rPr lang="en-US" sz="2400" b="0" i="1" smtClean="0">
                              <a:latin typeface="Cambria Math" panose="02040503050406030204" pitchFamily="18" charset="0"/>
                            </a:rPr>
                            <m:t>𝑖𝑡</m:t>
                          </m:r>
                        </m:sub>
                        <m:sup>
                          <m:r>
                            <a:rPr lang="en-US" sz="2400" b="0" i="1" smtClean="0">
                              <a:latin typeface="Cambria Math" panose="02040503050406030204" pitchFamily="18" charset="0"/>
                            </a:rPr>
                            <m:t>1</m:t>
                          </m:r>
                        </m:sup>
                      </m:sSubSup>
                      <m:r>
                        <a:rPr lang="en-US" sz="2400" b="0" i="1" smtClean="0">
                          <a:latin typeface="Cambria Math" panose="02040503050406030204" pitchFamily="18" charset="0"/>
                        </a:rPr>
                        <m:t>+</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𝐷</m:t>
                              </m:r>
                            </m:e>
                            <m:sub>
                              <m:r>
                                <a:rPr lang="en-US" sz="2400" b="0" i="1" smtClean="0">
                                  <a:latin typeface="Cambria Math" panose="02040503050406030204" pitchFamily="18" charset="0"/>
                                </a:rPr>
                                <m:t>𝑖𝑡</m:t>
                              </m:r>
                            </m:sub>
                          </m:sSub>
                        </m:e>
                      </m:d>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𝑌</m:t>
                          </m:r>
                        </m:e>
                        <m:sub>
                          <m:r>
                            <a:rPr lang="en-US" sz="2400" b="0" i="1" smtClean="0">
                              <a:latin typeface="Cambria Math" panose="02040503050406030204" pitchFamily="18" charset="0"/>
                            </a:rPr>
                            <m:t>𝑖𝑡</m:t>
                          </m:r>
                        </m:sub>
                        <m:sup>
                          <m:r>
                            <a:rPr lang="en-US" sz="2400" b="0" i="1" smtClean="0">
                              <a:latin typeface="Cambria Math" panose="02040503050406030204" pitchFamily="18" charset="0"/>
                            </a:rPr>
                            <m:t>0</m:t>
                          </m:r>
                        </m:sup>
                      </m:sSubSup>
                    </m:oMath>
                  </m:oMathPara>
                </a14:m>
                <a:endParaRPr lang="en-US" sz="2400" dirty="0"/>
              </a:p>
              <a:p>
                <a:r>
                  <a:rPr lang="en-US" sz="2400" dirty="0"/>
                  <a:t>This leads to an intuitive definition of a </a:t>
                </a:r>
                <a:r>
                  <a:rPr lang="en-US" sz="2400" b="1" u="sng" dirty="0">
                    <a:solidFill>
                      <a:schemeClr val="accent2">
                        <a:lumMod val="75000"/>
                      </a:schemeClr>
                    </a:solidFill>
                  </a:rPr>
                  <a:t>treatment effect: </a:t>
                </a:r>
              </a:p>
              <a:p>
                <a:pPr marL="0" indent="0">
                  <a:buNone/>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𝛿</m:t>
                          </m:r>
                        </m:e>
                        <m:sub>
                          <m:r>
                            <a:rPr lang="en-US" sz="2400" b="0" i="1" smtClean="0">
                              <a:latin typeface="Cambria Math" panose="02040503050406030204" pitchFamily="18" charset="0"/>
                            </a:rPr>
                            <m:t>𝑖𝑡</m:t>
                          </m:r>
                        </m:sub>
                      </m:sSub>
                      <m:r>
                        <a:rPr lang="en-US" sz="2400" b="0" i="1" smtClean="0">
                          <a:latin typeface="Cambria Math" panose="02040503050406030204" pitchFamily="18" charset="0"/>
                        </a:rPr>
                        <m:t>=</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𝑌</m:t>
                          </m:r>
                        </m:e>
                        <m:sub>
                          <m:r>
                            <a:rPr lang="en-US" sz="2400" b="0" i="1" smtClean="0">
                              <a:latin typeface="Cambria Math" panose="02040503050406030204" pitchFamily="18" charset="0"/>
                            </a:rPr>
                            <m:t>𝑖𝑡</m:t>
                          </m:r>
                        </m:sub>
                        <m:sup>
                          <m:r>
                            <a:rPr lang="en-US" sz="2400" b="0" i="1" smtClean="0">
                              <a:latin typeface="Cambria Math" panose="02040503050406030204" pitchFamily="18" charset="0"/>
                            </a:rPr>
                            <m:t>1</m:t>
                          </m:r>
                        </m:sup>
                      </m:sSubSup>
                      <m:r>
                        <a:rPr lang="en-US" sz="2400" b="0" i="1" smtClean="0">
                          <a:latin typeface="Cambria Math" panose="02040503050406030204" pitchFamily="18" charset="0"/>
                        </a:rPr>
                        <m:t>−</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𝑌</m:t>
                          </m:r>
                        </m:e>
                        <m:sub>
                          <m:r>
                            <a:rPr lang="en-US" sz="2400" b="0" i="1" smtClean="0">
                              <a:latin typeface="Cambria Math" panose="02040503050406030204" pitchFamily="18" charset="0"/>
                            </a:rPr>
                            <m:t>𝑖𝑡</m:t>
                          </m:r>
                        </m:sub>
                        <m:sup>
                          <m:r>
                            <a:rPr lang="en-US" sz="2400" b="0" i="1" smtClean="0">
                              <a:latin typeface="Cambria Math" panose="02040503050406030204" pitchFamily="18" charset="0"/>
                            </a:rPr>
                            <m:t>0</m:t>
                          </m:r>
                        </m:sup>
                      </m:sSubSup>
                    </m:oMath>
                  </m:oMathPara>
                </a14:m>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52400" y="982980"/>
                <a:ext cx="10896600" cy="5646420"/>
              </a:xfrm>
              <a:blipFill>
                <a:blip r:embed="rId3"/>
                <a:stretch>
                  <a:fillRect l="-839" t="-1187"/>
                </a:stretch>
              </a:blipFill>
            </p:spPr>
            <p:txBody>
              <a:bodyPr/>
              <a:lstStyle/>
              <a:p>
                <a:r>
                  <a:rPr lang="en-US">
                    <a:noFill/>
                  </a:rPr>
                  <a:t> </a:t>
                </a:r>
              </a:p>
            </p:txBody>
          </p:sp>
        </mc:Fallback>
      </mc:AlternateContent>
    </p:spTree>
    <p:extLst>
      <p:ext uri="{BB962C8B-B14F-4D97-AF65-F5344CB8AC3E}">
        <p14:creationId xmlns:p14="http://schemas.microsoft.com/office/powerpoint/2010/main" val="22621451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BD568-A3DE-4D27-9652-A8CF021A9E7A}"/>
              </a:ext>
            </a:extLst>
          </p:cNvPr>
          <p:cNvSpPr>
            <a:spLocks noGrp="1"/>
          </p:cNvSpPr>
          <p:nvPr>
            <p:ph type="title"/>
          </p:nvPr>
        </p:nvSpPr>
        <p:spPr>
          <a:xfrm>
            <a:off x="762000" y="365760"/>
            <a:ext cx="10192512" cy="777240"/>
          </a:xfrm>
        </p:spPr>
        <p:txBody>
          <a:bodyPr/>
          <a:lstStyle/>
          <a:p>
            <a:r>
              <a:rPr lang="en-US" dirty="0"/>
              <a:t>Introductions: Coding Experience</a:t>
            </a:r>
          </a:p>
        </p:txBody>
      </p:sp>
      <p:sp>
        <p:nvSpPr>
          <p:cNvPr id="14" name="TextBox 13">
            <a:extLst>
              <a:ext uri="{FF2B5EF4-FFF2-40B4-BE49-F238E27FC236}">
                <a16:creationId xmlns:a16="http://schemas.microsoft.com/office/drawing/2014/main" id="{EEAEDE12-3D45-001A-D408-204AE08E9795}"/>
              </a:ext>
            </a:extLst>
          </p:cNvPr>
          <p:cNvSpPr txBox="1"/>
          <p:nvPr/>
        </p:nvSpPr>
        <p:spPr>
          <a:xfrm>
            <a:off x="228600" y="1796177"/>
            <a:ext cx="10972799" cy="919401"/>
          </a:xfrm>
          <a:prstGeom prst="roundRect">
            <a:avLst/>
          </a:prstGeom>
          <a:solidFill>
            <a:schemeClr val="accent4">
              <a:lumMod val="40000"/>
              <a:lumOff val="60000"/>
            </a:schemeClr>
          </a:solidFill>
          <a:ln>
            <a:solidFill>
              <a:schemeClr val="accent3">
                <a:lumMod val="75000"/>
              </a:schemeClr>
            </a:solidFill>
          </a:ln>
        </p:spPr>
        <p:txBody>
          <a:bodyPr wrap="square" rtlCol="0">
            <a:spAutoFit/>
          </a:bodyPr>
          <a:lstStyle/>
          <a:p>
            <a:r>
              <a:rPr lang="en-US" sz="2400" b="0" i="0" dirty="0">
                <a:solidFill>
                  <a:srgbClr val="1F1F1F"/>
                </a:solidFill>
                <a:effectLst/>
                <a:latin typeface="Google Sans"/>
              </a:rPr>
              <a:t>Practically zero coding experience which is both exciting (hoping to build the skills) and very nervous about (high learning curve)</a:t>
            </a:r>
            <a:endParaRPr lang="en-CA" sz="2400" dirty="0">
              <a:latin typeface="Times New Roman" panose="02020603050405020304" pitchFamily="18" charset="0"/>
              <a:cs typeface="Times New Roman" panose="02020603050405020304" pitchFamily="18" charset="0"/>
            </a:endParaRPr>
          </a:p>
        </p:txBody>
      </p:sp>
      <p:sp>
        <p:nvSpPr>
          <p:cNvPr id="15" name="TextBox 14">
            <a:extLst>
              <a:ext uri="{FF2B5EF4-FFF2-40B4-BE49-F238E27FC236}">
                <a16:creationId xmlns:a16="http://schemas.microsoft.com/office/drawing/2014/main" id="{84FE55AC-ED42-C1B3-E590-786755FFCB30}"/>
              </a:ext>
            </a:extLst>
          </p:cNvPr>
          <p:cNvSpPr txBox="1"/>
          <p:nvPr/>
        </p:nvSpPr>
        <p:spPr>
          <a:xfrm>
            <a:off x="228600" y="2895600"/>
            <a:ext cx="10972799" cy="919401"/>
          </a:xfrm>
          <a:prstGeom prst="roundRect">
            <a:avLst/>
          </a:prstGeom>
          <a:solidFill>
            <a:schemeClr val="accent4">
              <a:lumMod val="40000"/>
              <a:lumOff val="60000"/>
            </a:schemeClr>
          </a:solidFill>
          <a:ln>
            <a:solidFill>
              <a:schemeClr val="accent3">
                <a:lumMod val="75000"/>
              </a:schemeClr>
            </a:solidFill>
          </a:ln>
        </p:spPr>
        <p:txBody>
          <a:bodyPr wrap="square" rtlCol="0">
            <a:spAutoFit/>
          </a:bodyPr>
          <a:lstStyle/>
          <a:p>
            <a:r>
              <a:rPr lang="en-US" sz="2400" b="0" i="0" dirty="0">
                <a:solidFill>
                  <a:srgbClr val="1F1F1F"/>
                </a:solidFill>
                <a:effectLst/>
                <a:latin typeface="Google Sans"/>
              </a:rPr>
              <a:t>The 'thing' that makes me nervous about R is knowing that you made an error and identifying how to fix the code. This usually takes some additional time to navigate.</a:t>
            </a:r>
            <a:endParaRPr lang="en-CA" sz="2400" dirty="0">
              <a:latin typeface="Times New Roman" panose="02020603050405020304" pitchFamily="18" charset="0"/>
              <a:cs typeface="Times New Roman" panose="02020603050405020304" pitchFamily="18" charset="0"/>
            </a:endParaRPr>
          </a:p>
        </p:txBody>
      </p:sp>
      <p:sp>
        <p:nvSpPr>
          <p:cNvPr id="16" name="TextBox 15">
            <a:extLst>
              <a:ext uri="{FF2B5EF4-FFF2-40B4-BE49-F238E27FC236}">
                <a16:creationId xmlns:a16="http://schemas.microsoft.com/office/drawing/2014/main" id="{A453869E-425F-F7DD-38B4-4A6E25DFA2A7}"/>
              </a:ext>
            </a:extLst>
          </p:cNvPr>
          <p:cNvSpPr txBox="1"/>
          <p:nvPr/>
        </p:nvSpPr>
        <p:spPr>
          <a:xfrm>
            <a:off x="228600" y="4038600"/>
            <a:ext cx="10972799" cy="715089"/>
          </a:xfrm>
          <a:prstGeom prst="roundRect">
            <a:avLst/>
          </a:prstGeom>
          <a:solidFill>
            <a:schemeClr val="accent4">
              <a:lumMod val="40000"/>
              <a:lumOff val="60000"/>
            </a:schemeClr>
          </a:solidFill>
          <a:ln>
            <a:solidFill>
              <a:schemeClr val="accent3">
                <a:lumMod val="75000"/>
              </a:schemeClr>
            </a:solidFill>
          </a:ln>
        </p:spPr>
        <p:txBody>
          <a:bodyPr wrap="square" rtlCol="0">
            <a:spAutoFit/>
          </a:bodyPr>
          <a:lstStyle/>
          <a:p>
            <a:r>
              <a:rPr lang="en-US" sz="1800" i="0" dirty="0">
                <a:effectLst/>
                <a:latin typeface="Arial" panose="020B0604020202020204" pitchFamily="34" charset="0"/>
              </a:rPr>
              <a:t>I have no previous coding experience but I'm very excited to learn R! I'm nervous that I don't have the statistical background for this!</a:t>
            </a:r>
            <a:endParaRPr lang="en-CA" sz="2400" dirty="0">
              <a:latin typeface="Times New Roman" panose="02020603050405020304" pitchFamily="18" charset="0"/>
              <a:cs typeface="Times New Roman" panose="02020603050405020304" pitchFamily="18" charset="0"/>
            </a:endParaRPr>
          </a:p>
        </p:txBody>
      </p:sp>
      <p:sp>
        <p:nvSpPr>
          <p:cNvPr id="17" name="TextBox 16">
            <a:extLst>
              <a:ext uri="{FF2B5EF4-FFF2-40B4-BE49-F238E27FC236}">
                <a16:creationId xmlns:a16="http://schemas.microsoft.com/office/drawing/2014/main" id="{924289A9-17DB-B0B9-EDAC-99D29420738E}"/>
              </a:ext>
            </a:extLst>
          </p:cNvPr>
          <p:cNvSpPr txBox="1"/>
          <p:nvPr/>
        </p:nvSpPr>
        <p:spPr>
          <a:xfrm>
            <a:off x="228600" y="4953000"/>
            <a:ext cx="10972799" cy="1736646"/>
          </a:xfrm>
          <a:prstGeom prst="roundRect">
            <a:avLst/>
          </a:prstGeom>
          <a:solidFill>
            <a:schemeClr val="accent4">
              <a:lumMod val="40000"/>
              <a:lumOff val="60000"/>
            </a:schemeClr>
          </a:solidFill>
          <a:ln>
            <a:solidFill>
              <a:schemeClr val="accent3">
                <a:lumMod val="75000"/>
              </a:schemeClr>
            </a:solidFill>
          </a:ln>
        </p:spPr>
        <p:txBody>
          <a:bodyPr wrap="square" rtlCol="0">
            <a:spAutoFit/>
          </a:bodyPr>
          <a:lstStyle/>
          <a:p>
            <a:r>
              <a:rPr lang="en-US" sz="2400" b="0" i="0" dirty="0">
                <a:solidFill>
                  <a:srgbClr val="1F1F1F"/>
                </a:solidFill>
                <a:effectLst/>
                <a:latin typeface="Google Sans"/>
              </a:rPr>
              <a:t>Successfully re-learning R, right now I am very intimidated even trying to download R. So I am hoping that by December I am comfortable with R and get to a stage of exploring without anxiety and with enthusiasm. I want to feel less intimidated and start enjoying the process more. </a:t>
            </a:r>
            <a:endParaRPr lang="en-CA" sz="2400" dirty="0">
              <a:latin typeface="Times New Roman" panose="02020603050405020304" pitchFamily="18" charset="0"/>
              <a:cs typeface="Times New Roman" panose="02020603050405020304" pitchFamily="18" charset="0"/>
            </a:endParaRPr>
          </a:p>
        </p:txBody>
      </p:sp>
      <p:sp>
        <p:nvSpPr>
          <p:cNvPr id="18" name="TextBox 17">
            <a:extLst>
              <a:ext uri="{FF2B5EF4-FFF2-40B4-BE49-F238E27FC236}">
                <a16:creationId xmlns:a16="http://schemas.microsoft.com/office/drawing/2014/main" id="{9546A42C-7216-1EB0-7D5D-CE6ED6AD65CC}"/>
              </a:ext>
            </a:extLst>
          </p:cNvPr>
          <p:cNvSpPr txBox="1"/>
          <p:nvPr/>
        </p:nvSpPr>
        <p:spPr>
          <a:xfrm>
            <a:off x="228600" y="1143000"/>
            <a:ext cx="10972799" cy="510778"/>
          </a:xfrm>
          <a:prstGeom prst="roundRect">
            <a:avLst/>
          </a:prstGeom>
          <a:solidFill>
            <a:schemeClr val="accent4">
              <a:lumMod val="40000"/>
              <a:lumOff val="60000"/>
            </a:schemeClr>
          </a:solidFill>
          <a:ln>
            <a:solidFill>
              <a:schemeClr val="accent3">
                <a:lumMod val="75000"/>
              </a:schemeClr>
            </a:solidFill>
          </a:ln>
        </p:spPr>
        <p:txBody>
          <a:bodyPr wrap="square" rtlCol="0">
            <a:spAutoFit/>
          </a:bodyPr>
          <a:lstStyle/>
          <a:p>
            <a:r>
              <a:rPr lang="en-CA" sz="2400" b="1" u="sng" dirty="0">
                <a:latin typeface="Times New Roman" panose="02020603050405020304" pitchFamily="18" charset="0"/>
                <a:cs typeface="Times New Roman" panose="02020603050405020304" pitchFamily="18" charset="0"/>
              </a:rPr>
              <a:t>Very nervous</a:t>
            </a:r>
          </a:p>
        </p:txBody>
      </p:sp>
    </p:spTree>
    <p:extLst>
      <p:ext uri="{BB962C8B-B14F-4D97-AF65-F5344CB8AC3E}">
        <p14:creationId xmlns:p14="http://schemas.microsoft.com/office/powerpoint/2010/main" val="376841081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281940"/>
            <a:ext cx="9906000" cy="701040"/>
          </a:xfrm>
        </p:spPr>
        <p:txBody>
          <a:bodyPr>
            <a:noAutofit/>
          </a:bodyPr>
          <a:lstStyle/>
          <a:p>
            <a:r>
              <a:rPr lang="en-US" dirty="0"/>
              <a:t>Another approach: Potential Outcomes</a:t>
            </a:r>
          </a:p>
        </p:txBody>
      </p:sp>
      <p:sp>
        <p:nvSpPr>
          <p:cNvPr id="3" name="Content Placeholder 2"/>
          <p:cNvSpPr>
            <a:spLocks noGrp="1"/>
          </p:cNvSpPr>
          <p:nvPr>
            <p:ph idx="1"/>
          </p:nvPr>
        </p:nvSpPr>
        <p:spPr>
          <a:xfrm>
            <a:off x="1143000" y="982980"/>
            <a:ext cx="9906000" cy="5646420"/>
          </a:xfrm>
        </p:spPr>
        <p:txBody>
          <a:bodyPr>
            <a:noAutofit/>
          </a:bodyPr>
          <a:lstStyle/>
          <a:p>
            <a:endParaRPr lang="en-US" sz="2000" dirty="0"/>
          </a:p>
        </p:txBody>
      </p:sp>
      <p:pic>
        <p:nvPicPr>
          <p:cNvPr id="5" name="Picture 4">
            <a:extLst>
              <a:ext uri="{FF2B5EF4-FFF2-40B4-BE49-F238E27FC236}">
                <a16:creationId xmlns:a16="http://schemas.microsoft.com/office/drawing/2014/main" id="{E09F30A6-6064-85C2-177B-E18F8F102F0B}"/>
              </a:ext>
            </a:extLst>
          </p:cNvPr>
          <p:cNvPicPr>
            <a:picLocks noChangeAspect="1"/>
          </p:cNvPicPr>
          <p:nvPr/>
        </p:nvPicPr>
        <p:blipFill>
          <a:blip r:embed="rId3"/>
          <a:stretch>
            <a:fillRect/>
          </a:stretch>
        </p:blipFill>
        <p:spPr>
          <a:xfrm>
            <a:off x="32657" y="1360170"/>
            <a:ext cx="11109882" cy="4892040"/>
          </a:xfrm>
          <a:prstGeom prst="rect">
            <a:avLst/>
          </a:prstGeom>
        </p:spPr>
      </p:pic>
    </p:spTree>
    <p:extLst>
      <p:ext uri="{BB962C8B-B14F-4D97-AF65-F5344CB8AC3E}">
        <p14:creationId xmlns:p14="http://schemas.microsoft.com/office/powerpoint/2010/main" val="117757577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6356" y="234677"/>
            <a:ext cx="8660047" cy="701040"/>
          </a:xfrm>
        </p:spPr>
        <p:txBody>
          <a:bodyPr>
            <a:normAutofit/>
          </a:bodyPr>
          <a:lstStyle/>
          <a:p>
            <a:r>
              <a:rPr lang="en-US" dirty="0"/>
              <a:t>Average Treatment Effects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81000" y="990600"/>
                <a:ext cx="10363200" cy="5638800"/>
              </a:xfrm>
            </p:spPr>
            <p:txBody>
              <a:bodyPr>
                <a:noAutofit/>
              </a:bodyPr>
              <a:lstStyle/>
              <a:p>
                <a:r>
                  <a:rPr lang="en-US" sz="2400" dirty="0">
                    <a:cs typeface="Times New Roman" panose="02020603050405020304" pitchFamily="18" charset="0"/>
                  </a:rPr>
                  <a:t>The parameter of interest is usually an </a:t>
                </a:r>
                <a:r>
                  <a:rPr lang="en-US" sz="2400" b="1" u="sng" dirty="0">
                    <a:solidFill>
                      <a:schemeClr val="accent2">
                        <a:lumMod val="75000"/>
                      </a:schemeClr>
                    </a:solidFill>
                    <a:cs typeface="Times New Roman" panose="02020603050405020304" pitchFamily="18" charset="0"/>
                  </a:rPr>
                  <a:t>average treatment effect (ATE):</a:t>
                </a:r>
                <a:endParaRPr lang="en-US" sz="2400" u="sng" dirty="0">
                  <a:solidFill>
                    <a:schemeClr val="accent2">
                      <a:lumMod val="75000"/>
                    </a:schemeClr>
                  </a:solidFill>
                  <a:cs typeface="Times New Roman"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𝐴𝑇𝐸</m:t>
                      </m:r>
                      <m:r>
                        <a:rPr lang="en-US" sz="2400" b="0" i="1" smtClean="0">
                          <a:latin typeface="Cambria Math" panose="02040503050406030204" pitchFamily="18" charset="0"/>
                        </a:rPr>
                        <m:t>=</m:t>
                      </m:r>
                      <m:r>
                        <a:rPr lang="en-US" sz="2400" b="0" i="1" smtClean="0">
                          <a:latin typeface="Cambria Math" panose="02040503050406030204" pitchFamily="18" charset="0"/>
                        </a:rPr>
                        <m:t>𝔼</m:t>
                      </m:r>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𝛿</m:t>
                          </m:r>
                        </m:e>
                        <m:sub>
                          <m:r>
                            <a:rPr lang="en-US" sz="2400" b="0" i="1" smtClean="0">
                              <a:latin typeface="Cambria Math" panose="02040503050406030204" pitchFamily="18" charset="0"/>
                            </a:rPr>
                            <m:t>𝑖𝑡</m:t>
                          </m:r>
                        </m:sub>
                      </m:sSub>
                      <m:r>
                        <a:rPr lang="en-US" sz="2400" b="0" i="1" smtClean="0">
                          <a:latin typeface="Cambria Math" panose="02040503050406030204" pitchFamily="18" charset="0"/>
                        </a:rPr>
                        <m:t>]=</m:t>
                      </m:r>
                      <m:r>
                        <a:rPr lang="en-US" sz="2400" b="0" i="1" smtClean="0">
                          <a:latin typeface="Cambria Math" panose="02040503050406030204" pitchFamily="18" charset="0"/>
                        </a:rPr>
                        <m:t>𝔼</m:t>
                      </m:r>
                      <m:r>
                        <a:rPr lang="en-US" sz="2400" b="0" i="1" smtClean="0">
                          <a:latin typeface="Cambria Math" panose="02040503050406030204" pitchFamily="18" charset="0"/>
                        </a:rPr>
                        <m:t>[</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𝑌</m:t>
                          </m:r>
                        </m:e>
                        <m:sub>
                          <m:r>
                            <a:rPr lang="en-US" sz="2400" b="0" i="1" smtClean="0">
                              <a:latin typeface="Cambria Math" panose="02040503050406030204" pitchFamily="18" charset="0"/>
                            </a:rPr>
                            <m:t>𝑖𝑡</m:t>
                          </m:r>
                        </m:sub>
                        <m:sup>
                          <m:r>
                            <a:rPr lang="en-US" sz="2400" b="0" i="1" smtClean="0">
                              <a:latin typeface="Cambria Math" panose="02040503050406030204" pitchFamily="18" charset="0"/>
                            </a:rPr>
                            <m:t>1</m:t>
                          </m:r>
                        </m:sup>
                      </m:sSubSup>
                      <m:r>
                        <a:rPr lang="en-US" sz="2400" b="0" i="1" smtClean="0">
                          <a:latin typeface="Cambria Math" panose="02040503050406030204" pitchFamily="18" charset="0"/>
                        </a:rPr>
                        <m:t>]−</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𝔼</m:t>
                          </m:r>
                          <m:r>
                            <a:rPr lang="en-US" sz="2400" b="0" i="1" smtClean="0">
                              <a:latin typeface="Cambria Math" panose="02040503050406030204" pitchFamily="18" charset="0"/>
                            </a:rPr>
                            <m:t>[</m:t>
                          </m:r>
                          <m:r>
                            <a:rPr lang="en-US" sz="2400" b="0" i="1" smtClean="0">
                              <a:latin typeface="Cambria Math" panose="02040503050406030204" pitchFamily="18" charset="0"/>
                            </a:rPr>
                            <m:t>𝑌</m:t>
                          </m:r>
                        </m:e>
                        <m:sub>
                          <m:r>
                            <a:rPr lang="en-US" sz="2400" b="0" i="1" smtClean="0">
                              <a:latin typeface="Cambria Math" panose="02040503050406030204" pitchFamily="18" charset="0"/>
                            </a:rPr>
                            <m:t>𝑖𝑡</m:t>
                          </m:r>
                        </m:sub>
                        <m:sup>
                          <m:r>
                            <a:rPr lang="en-US" sz="2400" b="0" i="1" smtClean="0">
                              <a:latin typeface="Cambria Math" panose="02040503050406030204" pitchFamily="18" charset="0"/>
                            </a:rPr>
                            <m:t>0</m:t>
                          </m:r>
                        </m:sup>
                      </m:sSubSup>
                      <m:r>
                        <a:rPr lang="en-US" sz="2400" b="0" i="1" smtClean="0">
                          <a:latin typeface="Cambria Math" panose="02040503050406030204" pitchFamily="18" charset="0"/>
                        </a:rPr>
                        <m:t>]</m:t>
                      </m:r>
                    </m:oMath>
                  </m:oMathPara>
                </a14:m>
                <a:endParaRPr lang="en-US" sz="2400" dirty="0">
                  <a:cs typeface="Times New Roman" panose="02020603050405020304" pitchFamily="18" charset="0"/>
                </a:endParaRPr>
              </a:p>
              <a:p>
                <a:r>
                  <a:rPr lang="en-US" sz="2400" dirty="0">
                    <a:cs typeface="Times New Roman" panose="02020603050405020304" pitchFamily="18" charset="0"/>
                  </a:rPr>
                  <a:t>Sometimes, we also care about the </a:t>
                </a:r>
                <a:r>
                  <a:rPr lang="en-US" sz="2400" b="1" dirty="0">
                    <a:solidFill>
                      <a:schemeClr val="accent3">
                        <a:lumMod val="75000"/>
                      </a:schemeClr>
                    </a:solidFill>
                    <a:cs typeface="Times New Roman" panose="02020603050405020304" pitchFamily="18" charset="0"/>
                  </a:rPr>
                  <a:t>average treatment effect specifically for the treated group (ATT):</a:t>
                </a:r>
                <a:endParaRPr lang="en-US" sz="2400" dirty="0">
                  <a:solidFill>
                    <a:schemeClr val="accent3">
                      <a:lumMod val="75000"/>
                    </a:schemeClr>
                  </a:solidFill>
                  <a:cs typeface="Times New Roman"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𝐴𝑇𝑇</m:t>
                      </m:r>
                      <m:r>
                        <a:rPr lang="en-US" sz="2400" b="0" i="1" smtClean="0">
                          <a:latin typeface="Cambria Math" panose="02040503050406030204" pitchFamily="18" charset="0"/>
                        </a:rPr>
                        <m:t>=</m:t>
                      </m:r>
                      <m:r>
                        <a:rPr lang="en-US" sz="2400" b="0" i="1" smtClean="0">
                          <a:latin typeface="Cambria Math" panose="02040503050406030204" pitchFamily="18" charset="0"/>
                        </a:rPr>
                        <m:t>𝔼</m:t>
                      </m:r>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𝛿</m:t>
                          </m:r>
                        </m:e>
                        <m:sub>
                          <m:r>
                            <a:rPr lang="en-US" sz="2400" b="0" i="1" smtClean="0">
                              <a:latin typeface="Cambria Math" panose="02040503050406030204" pitchFamily="18" charset="0"/>
                            </a:rPr>
                            <m:t>𝑖𝑡</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𝐷</m:t>
                          </m:r>
                        </m:e>
                        <m:sub>
                          <m:r>
                            <a:rPr lang="en-US" sz="2400" b="0" i="1" smtClean="0">
                              <a:latin typeface="Cambria Math" panose="02040503050406030204" pitchFamily="18" charset="0"/>
                            </a:rPr>
                            <m:t>𝑖𝑡</m:t>
                          </m:r>
                        </m:sub>
                      </m:sSub>
                      <m:r>
                        <a:rPr lang="en-US" sz="2400" b="0" i="1" smtClean="0">
                          <a:latin typeface="Cambria Math" panose="02040503050406030204" pitchFamily="18" charset="0"/>
                        </a:rPr>
                        <m:t>=1]=</m:t>
                      </m:r>
                      <m:r>
                        <a:rPr lang="en-US" sz="2400" b="0" i="1" smtClean="0">
                          <a:latin typeface="Cambria Math" panose="02040503050406030204" pitchFamily="18" charset="0"/>
                        </a:rPr>
                        <m:t>𝔼</m:t>
                      </m:r>
                      <m:r>
                        <a:rPr lang="en-US" sz="2400" b="0" i="1" smtClean="0">
                          <a:latin typeface="Cambria Math" panose="02040503050406030204" pitchFamily="18" charset="0"/>
                        </a:rPr>
                        <m:t>[</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𝑌</m:t>
                          </m:r>
                        </m:e>
                        <m:sub>
                          <m:r>
                            <a:rPr lang="en-US" sz="2400" b="0" i="1" smtClean="0">
                              <a:latin typeface="Cambria Math" panose="02040503050406030204" pitchFamily="18" charset="0"/>
                            </a:rPr>
                            <m:t>𝑖𝑡</m:t>
                          </m:r>
                        </m:sub>
                        <m:sup>
                          <m:r>
                            <a:rPr lang="en-US" sz="2400" b="0" i="1" smtClean="0">
                              <a:latin typeface="Cambria Math" panose="02040503050406030204" pitchFamily="18" charset="0"/>
                            </a:rPr>
                            <m:t>1</m:t>
                          </m:r>
                        </m:sup>
                      </m:sSubSup>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𝐷</m:t>
                          </m:r>
                        </m:e>
                        <m:sub>
                          <m:r>
                            <a:rPr lang="en-US" sz="2400" i="1">
                              <a:latin typeface="Cambria Math" panose="02040503050406030204" pitchFamily="18" charset="0"/>
                            </a:rPr>
                            <m:t>𝑖𝑡</m:t>
                          </m:r>
                        </m:sub>
                      </m:sSub>
                      <m:r>
                        <a:rPr lang="en-US" sz="2400" i="1">
                          <a:latin typeface="Cambria Math" panose="02040503050406030204" pitchFamily="18" charset="0"/>
                        </a:rPr>
                        <m:t>=1]−</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𝔼</m:t>
                          </m:r>
                          <m:r>
                            <a:rPr lang="en-US" sz="2400" b="0" i="1" smtClean="0">
                              <a:latin typeface="Cambria Math" panose="02040503050406030204" pitchFamily="18" charset="0"/>
                            </a:rPr>
                            <m:t>[</m:t>
                          </m:r>
                          <m:r>
                            <a:rPr lang="en-US" sz="2400" b="0" i="1" smtClean="0">
                              <a:latin typeface="Cambria Math" panose="02040503050406030204" pitchFamily="18" charset="0"/>
                            </a:rPr>
                            <m:t>𝑌</m:t>
                          </m:r>
                        </m:e>
                        <m:sub>
                          <m:r>
                            <a:rPr lang="en-US" sz="2400" b="0" i="1" smtClean="0">
                              <a:latin typeface="Cambria Math" panose="02040503050406030204" pitchFamily="18" charset="0"/>
                            </a:rPr>
                            <m:t>𝑖𝑡</m:t>
                          </m:r>
                        </m:sub>
                        <m:sup>
                          <m:r>
                            <a:rPr lang="en-US" sz="2400" b="0" i="1" smtClean="0">
                              <a:latin typeface="Cambria Math" panose="02040503050406030204" pitchFamily="18" charset="0"/>
                            </a:rPr>
                            <m:t>0</m:t>
                          </m:r>
                        </m:sup>
                      </m:sSubSup>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𝐷</m:t>
                          </m:r>
                        </m:e>
                        <m:sub>
                          <m:r>
                            <a:rPr lang="en-US" sz="2400" i="1">
                              <a:latin typeface="Cambria Math" panose="02040503050406030204" pitchFamily="18" charset="0"/>
                            </a:rPr>
                            <m:t>𝑖𝑡</m:t>
                          </m:r>
                        </m:sub>
                      </m:sSub>
                      <m:r>
                        <a:rPr lang="en-US" sz="2400" i="1">
                          <a:latin typeface="Cambria Math" panose="02040503050406030204" pitchFamily="18" charset="0"/>
                        </a:rPr>
                        <m:t>=1]</m:t>
                      </m:r>
                    </m:oMath>
                  </m:oMathPara>
                </a14:m>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81000" y="990600"/>
                <a:ext cx="10363200" cy="5638800"/>
              </a:xfrm>
              <a:blipFill>
                <a:blip r:embed="rId3"/>
                <a:stretch>
                  <a:fillRect l="-471" t="-1189"/>
                </a:stretch>
              </a:blipFill>
            </p:spPr>
            <p:txBody>
              <a:bodyPr/>
              <a:lstStyle/>
              <a:p>
                <a:r>
                  <a:rPr lang="en-US">
                    <a:noFill/>
                  </a:rPr>
                  <a:t> </a:t>
                </a:r>
              </a:p>
            </p:txBody>
          </p:sp>
        </mc:Fallback>
      </mc:AlternateContent>
    </p:spTree>
    <p:extLst>
      <p:ext uri="{BB962C8B-B14F-4D97-AF65-F5344CB8AC3E}">
        <p14:creationId xmlns:p14="http://schemas.microsoft.com/office/powerpoint/2010/main" val="87645474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9002" y="234677"/>
            <a:ext cx="8787401" cy="701040"/>
          </a:xfrm>
        </p:spPr>
        <p:txBody>
          <a:bodyPr>
            <a:normAutofit/>
          </a:bodyPr>
          <a:lstStyle/>
          <a:p>
            <a:r>
              <a:rPr lang="en-US" dirty="0"/>
              <a:t>Average Treatment Effects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28600" y="990600"/>
                <a:ext cx="10515600" cy="5638800"/>
              </a:xfrm>
            </p:spPr>
            <p:txBody>
              <a:bodyPr>
                <a:noAutofit/>
              </a:bodyPr>
              <a:lstStyle/>
              <a:p>
                <a:r>
                  <a:rPr lang="en-US" sz="2400" dirty="0">
                    <a:cs typeface="Times New Roman" panose="02020603050405020304" pitchFamily="18" charset="0"/>
                  </a:rPr>
                  <a:t>The parameter of interest is usually an </a:t>
                </a:r>
                <a:r>
                  <a:rPr lang="en-US" sz="2400" b="1" u="sng" dirty="0">
                    <a:solidFill>
                      <a:schemeClr val="accent2">
                        <a:lumMod val="75000"/>
                      </a:schemeClr>
                    </a:solidFill>
                    <a:cs typeface="Times New Roman" panose="02020603050405020304" pitchFamily="18" charset="0"/>
                  </a:rPr>
                  <a:t>average treatment effect (ATE):</a:t>
                </a:r>
                <a:endParaRPr lang="en-US" sz="2400" u="sng" dirty="0">
                  <a:solidFill>
                    <a:schemeClr val="accent2">
                      <a:lumMod val="75000"/>
                    </a:schemeClr>
                  </a:solidFill>
                  <a:cs typeface="Times New Roman"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𝐴𝑇𝐸</m:t>
                      </m:r>
                      <m:r>
                        <a:rPr lang="en-US" sz="2400" b="0" i="1" smtClean="0">
                          <a:latin typeface="Cambria Math" panose="02040503050406030204" pitchFamily="18" charset="0"/>
                        </a:rPr>
                        <m:t>=</m:t>
                      </m:r>
                      <m:r>
                        <a:rPr lang="en-US" sz="2400" b="0" i="1" smtClean="0">
                          <a:latin typeface="Cambria Math" panose="02040503050406030204" pitchFamily="18" charset="0"/>
                        </a:rPr>
                        <m:t>𝔼</m:t>
                      </m:r>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𝛿</m:t>
                          </m:r>
                        </m:e>
                        <m:sub>
                          <m:r>
                            <a:rPr lang="en-US" sz="2400" b="0" i="1" smtClean="0">
                              <a:latin typeface="Cambria Math" panose="02040503050406030204" pitchFamily="18" charset="0"/>
                            </a:rPr>
                            <m:t>𝑖𝑡</m:t>
                          </m:r>
                        </m:sub>
                      </m:sSub>
                      <m:r>
                        <a:rPr lang="en-US" sz="2400" b="0" i="1" smtClean="0">
                          <a:latin typeface="Cambria Math" panose="02040503050406030204" pitchFamily="18" charset="0"/>
                        </a:rPr>
                        <m:t>]=</m:t>
                      </m:r>
                      <m:r>
                        <a:rPr lang="en-US" sz="2400" b="0" i="1" smtClean="0">
                          <a:latin typeface="Cambria Math" panose="02040503050406030204" pitchFamily="18" charset="0"/>
                        </a:rPr>
                        <m:t>𝔼</m:t>
                      </m:r>
                      <m:r>
                        <a:rPr lang="en-US" sz="2400" b="0" i="1" smtClean="0">
                          <a:latin typeface="Cambria Math" panose="02040503050406030204" pitchFamily="18" charset="0"/>
                        </a:rPr>
                        <m:t>[</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𝑌</m:t>
                          </m:r>
                        </m:e>
                        <m:sub>
                          <m:r>
                            <a:rPr lang="en-US" sz="2400" b="0" i="1" smtClean="0">
                              <a:latin typeface="Cambria Math" panose="02040503050406030204" pitchFamily="18" charset="0"/>
                            </a:rPr>
                            <m:t>𝑖𝑡</m:t>
                          </m:r>
                        </m:sub>
                        <m:sup>
                          <m:r>
                            <a:rPr lang="en-US" sz="2400" b="0" i="1" smtClean="0">
                              <a:latin typeface="Cambria Math" panose="02040503050406030204" pitchFamily="18" charset="0"/>
                            </a:rPr>
                            <m:t>1</m:t>
                          </m:r>
                        </m:sup>
                      </m:sSubSup>
                      <m:r>
                        <a:rPr lang="en-US" sz="2400" b="0" i="1" smtClean="0">
                          <a:latin typeface="Cambria Math" panose="02040503050406030204" pitchFamily="18" charset="0"/>
                        </a:rPr>
                        <m:t>]−</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𝔼</m:t>
                          </m:r>
                          <m:r>
                            <a:rPr lang="en-US" sz="2400" b="0" i="1" smtClean="0">
                              <a:latin typeface="Cambria Math" panose="02040503050406030204" pitchFamily="18" charset="0"/>
                            </a:rPr>
                            <m:t>[</m:t>
                          </m:r>
                          <m:r>
                            <a:rPr lang="en-US" sz="2400" b="0" i="1" smtClean="0">
                              <a:latin typeface="Cambria Math" panose="02040503050406030204" pitchFamily="18" charset="0"/>
                            </a:rPr>
                            <m:t>𝑌</m:t>
                          </m:r>
                        </m:e>
                        <m:sub>
                          <m:r>
                            <a:rPr lang="en-US" sz="2400" b="0" i="1" smtClean="0">
                              <a:latin typeface="Cambria Math" panose="02040503050406030204" pitchFamily="18" charset="0"/>
                            </a:rPr>
                            <m:t>𝑖𝑡</m:t>
                          </m:r>
                        </m:sub>
                        <m:sup>
                          <m:r>
                            <a:rPr lang="en-US" sz="2400" b="0" i="1" smtClean="0">
                              <a:latin typeface="Cambria Math" panose="02040503050406030204" pitchFamily="18" charset="0"/>
                            </a:rPr>
                            <m:t>0</m:t>
                          </m:r>
                        </m:sup>
                      </m:sSubSup>
                      <m:r>
                        <a:rPr lang="en-US" sz="2400" b="0" i="1" smtClean="0">
                          <a:latin typeface="Cambria Math" panose="02040503050406030204" pitchFamily="18" charset="0"/>
                        </a:rPr>
                        <m:t>]</m:t>
                      </m:r>
                    </m:oMath>
                  </m:oMathPara>
                </a14:m>
                <a:endParaRPr lang="en-US" sz="2400" dirty="0">
                  <a:cs typeface="Times New Roman" panose="02020603050405020304" pitchFamily="18" charset="0"/>
                </a:endParaRPr>
              </a:p>
              <a:p>
                <a:r>
                  <a:rPr lang="en-US" sz="2400" dirty="0">
                    <a:cs typeface="Times New Roman" panose="02020603050405020304" pitchFamily="18" charset="0"/>
                  </a:rPr>
                  <a:t>Sometimes, we also care about the </a:t>
                </a:r>
                <a:r>
                  <a:rPr lang="en-US" sz="2400" b="1" dirty="0">
                    <a:solidFill>
                      <a:schemeClr val="accent3">
                        <a:lumMod val="75000"/>
                      </a:schemeClr>
                    </a:solidFill>
                    <a:cs typeface="Times New Roman" panose="02020603050405020304" pitchFamily="18" charset="0"/>
                  </a:rPr>
                  <a:t>average treatment effect specifically for the treated group (ATT):</a:t>
                </a:r>
                <a:endParaRPr lang="en-US" sz="2400" dirty="0">
                  <a:solidFill>
                    <a:schemeClr val="accent3">
                      <a:lumMod val="75000"/>
                    </a:schemeClr>
                  </a:solidFill>
                  <a:cs typeface="Times New Roman"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𝐴𝑇𝑇</m:t>
                      </m:r>
                      <m:r>
                        <a:rPr lang="en-US" sz="2400" b="0" i="1" smtClean="0">
                          <a:latin typeface="Cambria Math" panose="02040503050406030204" pitchFamily="18" charset="0"/>
                        </a:rPr>
                        <m:t>=</m:t>
                      </m:r>
                      <m:r>
                        <a:rPr lang="en-US" sz="2400" b="0" i="1" smtClean="0">
                          <a:latin typeface="Cambria Math" panose="02040503050406030204" pitchFamily="18" charset="0"/>
                        </a:rPr>
                        <m:t>𝔼</m:t>
                      </m:r>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𝛿</m:t>
                          </m:r>
                        </m:e>
                        <m:sub>
                          <m:r>
                            <a:rPr lang="en-US" sz="2400" b="0" i="1" smtClean="0">
                              <a:latin typeface="Cambria Math" panose="02040503050406030204" pitchFamily="18" charset="0"/>
                            </a:rPr>
                            <m:t>𝑖𝑡</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𝐷</m:t>
                          </m:r>
                        </m:e>
                        <m:sub>
                          <m:r>
                            <a:rPr lang="en-US" sz="2400" b="0" i="1" smtClean="0">
                              <a:latin typeface="Cambria Math" panose="02040503050406030204" pitchFamily="18" charset="0"/>
                            </a:rPr>
                            <m:t>𝑖𝑡</m:t>
                          </m:r>
                        </m:sub>
                      </m:sSub>
                      <m:r>
                        <a:rPr lang="en-US" sz="2400" b="0" i="1" smtClean="0">
                          <a:latin typeface="Cambria Math" panose="02040503050406030204" pitchFamily="18" charset="0"/>
                        </a:rPr>
                        <m:t>=1]=</m:t>
                      </m:r>
                      <m:r>
                        <a:rPr lang="en-US" sz="2400" b="0" i="1" smtClean="0">
                          <a:latin typeface="Cambria Math" panose="02040503050406030204" pitchFamily="18" charset="0"/>
                        </a:rPr>
                        <m:t>𝔼</m:t>
                      </m:r>
                      <m:r>
                        <a:rPr lang="en-US" sz="2400" b="0" i="1" smtClean="0">
                          <a:latin typeface="Cambria Math" panose="02040503050406030204" pitchFamily="18" charset="0"/>
                        </a:rPr>
                        <m:t>[</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𝑌</m:t>
                          </m:r>
                        </m:e>
                        <m:sub>
                          <m:r>
                            <a:rPr lang="en-US" sz="2400" b="0" i="1" smtClean="0">
                              <a:latin typeface="Cambria Math" panose="02040503050406030204" pitchFamily="18" charset="0"/>
                            </a:rPr>
                            <m:t>𝑖𝑡</m:t>
                          </m:r>
                        </m:sub>
                        <m:sup>
                          <m:r>
                            <a:rPr lang="en-US" sz="2400" b="0" i="1" smtClean="0">
                              <a:latin typeface="Cambria Math" panose="02040503050406030204" pitchFamily="18" charset="0"/>
                            </a:rPr>
                            <m:t>1</m:t>
                          </m:r>
                        </m:sup>
                      </m:sSubSup>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𝐷</m:t>
                          </m:r>
                        </m:e>
                        <m:sub>
                          <m:r>
                            <a:rPr lang="en-US" sz="2400" i="1">
                              <a:latin typeface="Cambria Math" panose="02040503050406030204" pitchFamily="18" charset="0"/>
                            </a:rPr>
                            <m:t>𝑖𝑡</m:t>
                          </m:r>
                        </m:sub>
                      </m:sSub>
                      <m:r>
                        <a:rPr lang="en-US" sz="2400" i="1">
                          <a:latin typeface="Cambria Math" panose="02040503050406030204" pitchFamily="18" charset="0"/>
                        </a:rPr>
                        <m:t>=1]−</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𝔼</m:t>
                          </m:r>
                          <m:r>
                            <a:rPr lang="en-US" sz="2400" b="0" i="1" smtClean="0">
                              <a:latin typeface="Cambria Math" panose="02040503050406030204" pitchFamily="18" charset="0"/>
                            </a:rPr>
                            <m:t>[</m:t>
                          </m:r>
                          <m:r>
                            <a:rPr lang="en-US" sz="2400" b="0" i="1" smtClean="0">
                              <a:latin typeface="Cambria Math" panose="02040503050406030204" pitchFamily="18" charset="0"/>
                            </a:rPr>
                            <m:t>𝑌</m:t>
                          </m:r>
                        </m:e>
                        <m:sub>
                          <m:r>
                            <a:rPr lang="en-US" sz="2400" b="0" i="1" smtClean="0">
                              <a:latin typeface="Cambria Math" panose="02040503050406030204" pitchFamily="18" charset="0"/>
                            </a:rPr>
                            <m:t>𝑖𝑡</m:t>
                          </m:r>
                        </m:sub>
                        <m:sup>
                          <m:r>
                            <a:rPr lang="en-US" sz="2400" b="0" i="1" smtClean="0">
                              <a:latin typeface="Cambria Math" panose="02040503050406030204" pitchFamily="18" charset="0"/>
                            </a:rPr>
                            <m:t>0</m:t>
                          </m:r>
                        </m:sup>
                      </m:sSubSup>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𝐷</m:t>
                          </m:r>
                        </m:e>
                        <m:sub>
                          <m:r>
                            <a:rPr lang="en-US" sz="2400" i="1">
                              <a:latin typeface="Cambria Math" panose="02040503050406030204" pitchFamily="18" charset="0"/>
                            </a:rPr>
                            <m:t>𝑖𝑡</m:t>
                          </m:r>
                        </m:sub>
                      </m:sSub>
                      <m:r>
                        <a:rPr lang="en-US" sz="2400" i="1">
                          <a:latin typeface="Cambria Math" panose="02040503050406030204" pitchFamily="18" charset="0"/>
                        </a:rPr>
                        <m:t>=1]</m:t>
                      </m:r>
                    </m:oMath>
                  </m:oMathPara>
                </a14:m>
                <a:endParaRPr lang="en-US" sz="2400" dirty="0">
                  <a:cs typeface="Times New Roman" panose="02020603050405020304" pitchFamily="18" charset="0"/>
                </a:endParaRPr>
              </a:p>
              <a:p>
                <a:pPr marL="0" indent="0">
                  <a:buNone/>
                </a:pPr>
                <a:r>
                  <a:rPr lang="en-US" sz="2400" dirty="0">
                    <a:cs typeface="Times New Roman" panose="02020603050405020304" pitchFamily="18" charset="0"/>
                  </a:rPr>
                  <a:t>Relies on </a:t>
                </a:r>
                <a:r>
                  <a:rPr lang="en-US" sz="2400" b="1" dirty="0">
                    <a:cs typeface="Times New Roman" panose="02020603050405020304" pitchFamily="18" charset="0"/>
                  </a:rPr>
                  <a:t>assumptions</a:t>
                </a:r>
                <a:r>
                  <a:rPr lang="en-US" sz="2400" dirty="0">
                    <a:cs typeface="Times New Roman" panose="02020603050405020304" pitchFamily="18" charset="0"/>
                  </a:rPr>
                  <a:t> about </a:t>
                </a:r>
                <a:r>
                  <a:rPr lang="en-US" sz="2400" b="1" dirty="0">
                    <a:solidFill>
                      <a:schemeClr val="accent2">
                        <a:lumMod val="75000"/>
                      </a:schemeClr>
                    </a:solidFill>
                    <a:cs typeface="Times New Roman" panose="02020603050405020304" pitchFamily="18" charset="0"/>
                  </a:rPr>
                  <a:t>treated</a:t>
                </a:r>
                <a:r>
                  <a:rPr lang="en-US" sz="2400" dirty="0">
                    <a:cs typeface="Times New Roman" panose="02020603050405020304" pitchFamily="18" charset="0"/>
                  </a:rPr>
                  <a:t> and </a:t>
                </a:r>
                <a:r>
                  <a:rPr lang="en-US" sz="2400" b="1" dirty="0">
                    <a:solidFill>
                      <a:schemeClr val="accent3">
                        <a:lumMod val="75000"/>
                      </a:schemeClr>
                    </a:solidFill>
                    <a:cs typeface="Times New Roman" panose="02020603050405020304" pitchFamily="18" charset="0"/>
                  </a:rPr>
                  <a:t>control</a:t>
                </a:r>
                <a:r>
                  <a:rPr lang="en-US" sz="2400" dirty="0">
                    <a:cs typeface="Times New Roman" panose="02020603050405020304" pitchFamily="18" charset="0"/>
                  </a:rPr>
                  <a:t> groups</a:t>
                </a:r>
              </a:p>
              <a:p>
                <a:pPr marL="457200" indent="-457200">
                  <a:lnSpc>
                    <a:spcPct val="100000"/>
                  </a:lnSpc>
                  <a:buFont typeface="+mj-lt"/>
                  <a:buAutoNum type="arabicPeriod"/>
                </a:pPr>
                <a:r>
                  <a:rPr lang="en-US" sz="2400" dirty="0">
                    <a:cs typeface="Times New Roman" panose="02020603050405020304" pitchFamily="18" charset="0"/>
                  </a:rPr>
                  <a:t>Causal ordering + Independence: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𝐷</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m:t>
                    </m:r>
                    <m:sSubSup>
                      <m:sSubSupPr>
                        <m:ctrlPr>
                          <a:rPr lang="en-US" sz="2400" b="0" i="1" smtClean="0">
                            <a:latin typeface="Cambria Math" panose="02040503050406030204" pitchFamily="18" charset="0"/>
                            <a:cs typeface="Times New Roman" panose="02020603050405020304" pitchFamily="18" charset="0"/>
                          </a:rPr>
                        </m:ctrlPr>
                      </m:sSubSupPr>
                      <m:e>
                        <m:r>
                          <a:rPr lang="en-US" sz="2400" b="0" i="1" smtClean="0">
                            <a:latin typeface="Cambria Math" panose="02040503050406030204" pitchFamily="18" charset="0"/>
                            <a:cs typeface="Times New Roman" panose="02020603050405020304" pitchFamily="18" charset="0"/>
                          </a:rPr>
                          <m:t>𝑌</m:t>
                        </m:r>
                      </m:e>
                      <m:sub>
                        <m:r>
                          <a:rPr lang="en-US" sz="2400" b="0" i="1" smtClean="0">
                            <a:latin typeface="Cambria Math" panose="02040503050406030204" pitchFamily="18" charset="0"/>
                            <a:cs typeface="Times New Roman" panose="02020603050405020304" pitchFamily="18" charset="0"/>
                          </a:rPr>
                          <m:t>𝑖</m:t>
                        </m:r>
                      </m:sub>
                      <m:sup>
                        <m:r>
                          <a:rPr lang="en-US" sz="2400" b="0" i="1" smtClean="0">
                            <a:latin typeface="Cambria Math" panose="02040503050406030204" pitchFamily="18" charset="0"/>
                            <a:cs typeface="Times New Roman" panose="02020603050405020304" pitchFamily="18" charset="0"/>
                          </a:rPr>
                          <m:t>𝑑</m:t>
                        </m:r>
                      </m:sup>
                    </m:sSubSup>
                  </m:oMath>
                </a14:m>
                <a:r>
                  <a:rPr lang="en-US" sz="2400" dirty="0">
                    <a:cs typeface="Times New Roman" panose="02020603050405020304" pitchFamily="18" charset="0"/>
                  </a:rPr>
                  <a:t> and </a:t>
                </a:r>
                <a14:m>
                  <m:oMath xmlns:m="http://schemas.openxmlformats.org/officeDocument/2006/math">
                    <m:d>
                      <m:dPr>
                        <m:ctrlPr>
                          <a:rPr lang="en-US" sz="2400" b="0" i="1" smtClean="0">
                            <a:latin typeface="Cambria Math" panose="02040503050406030204" pitchFamily="18" charset="0"/>
                            <a:cs typeface="Times New Roman" panose="02020603050405020304" pitchFamily="18" charset="0"/>
                          </a:rPr>
                        </m:ctrlPr>
                      </m:dPr>
                      <m:e>
                        <m:sSubSup>
                          <m:sSubSupPr>
                            <m:ctrlPr>
                              <a:rPr lang="en-US" sz="2400" b="0" i="1" smtClean="0">
                                <a:latin typeface="Cambria Math" panose="02040503050406030204" pitchFamily="18" charset="0"/>
                                <a:cs typeface="Times New Roman" panose="02020603050405020304" pitchFamily="18" charset="0"/>
                              </a:rPr>
                            </m:ctrlPr>
                          </m:sSubSupPr>
                          <m:e>
                            <m:r>
                              <a:rPr lang="en-US" sz="2400" b="0" i="1" smtClean="0">
                                <a:latin typeface="Cambria Math" panose="02040503050406030204" pitchFamily="18" charset="0"/>
                                <a:cs typeface="Times New Roman" panose="02020603050405020304" pitchFamily="18" charset="0"/>
                              </a:rPr>
                              <m:t>𝑌</m:t>
                            </m:r>
                          </m:e>
                          <m:sub>
                            <m:r>
                              <a:rPr lang="en-US" sz="2400" b="0" i="1" smtClean="0">
                                <a:latin typeface="Cambria Math" panose="02040503050406030204" pitchFamily="18" charset="0"/>
                                <a:cs typeface="Times New Roman" panose="02020603050405020304" pitchFamily="18" charset="0"/>
                              </a:rPr>
                              <m:t>𝑖𝑡</m:t>
                            </m:r>
                          </m:sub>
                          <m:sup>
                            <m:r>
                              <a:rPr lang="en-US" sz="2400" b="0" i="1" smtClean="0">
                                <a:latin typeface="Cambria Math" panose="02040503050406030204" pitchFamily="18" charset="0"/>
                                <a:cs typeface="Times New Roman" panose="02020603050405020304" pitchFamily="18" charset="0"/>
                              </a:rPr>
                              <m:t>0</m:t>
                            </m:r>
                          </m:sup>
                        </m:sSubSup>
                        <m:r>
                          <a:rPr lang="en-US" sz="2400" b="0" i="1" smtClean="0">
                            <a:latin typeface="Cambria Math" panose="02040503050406030204" pitchFamily="18" charset="0"/>
                            <a:cs typeface="Times New Roman" panose="02020603050405020304" pitchFamily="18" charset="0"/>
                          </a:rPr>
                          <m:t>,</m:t>
                        </m:r>
                        <m:sSubSup>
                          <m:sSubSupPr>
                            <m:ctrlPr>
                              <a:rPr lang="en-US" sz="2400" b="0" i="1" smtClean="0">
                                <a:latin typeface="Cambria Math" panose="02040503050406030204" pitchFamily="18" charset="0"/>
                                <a:cs typeface="Times New Roman" panose="02020603050405020304" pitchFamily="18" charset="0"/>
                              </a:rPr>
                            </m:ctrlPr>
                          </m:sSubSupPr>
                          <m:e>
                            <m:r>
                              <a:rPr lang="en-US" sz="2400" b="0" i="1" smtClean="0">
                                <a:latin typeface="Cambria Math" panose="02040503050406030204" pitchFamily="18" charset="0"/>
                                <a:cs typeface="Times New Roman" panose="02020603050405020304" pitchFamily="18" charset="0"/>
                              </a:rPr>
                              <m:t>𝑌</m:t>
                            </m:r>
                          </m:e>
                          <m:sub>
                            <m:r>
                              <a:rPr lang="en-US" sz="2400" b="0" i="1" smtClean="0">
                                <a:latin typeface="Cambria Math" panose="02040503050406030204" pitchFamily="18" charset="0"/>
                                <a:cs typeface="Times New Roman" panose="02020603050405020304" pitchFamily="18" charset="0"/>
                              </a:rPr>
                              <m:t>𝑖𝑡</m:t>
                            </m:r>
                          </m:sub>
                          <m:sup>
                            <m:r>
                              <a:rPr lang="en-US" sz="2400" b="0" i="1" smtClean="0">
                                <a:latin typeface="Cambria Math" panose="02040503050406030204" pitchFamily="18" charset="0"/>
                                <a:cs typeface="Times New Roman" panose="02020603050405020304" pitchFamily="18" charset="0"/>
                              </a:rPr>
                              <m:t>1</m:t>
                            </m:r>
                          </m:sup>
                        </m:sSubSup>
                      </m:e>
                    </m:d>
                    <m:r>
                      <a:rPr lang="en-US" sz="2400" b="0" i="1" smtClean="0">
                        <a:latin typeface="Cambria Math" panose="02040503050406030204" pitchFamily="18" charset="0"/>
                        <a:cs typeface="Times New Roman" panose="02020603050405020304" pitchFamily="18" charset="0"/>
                      </a:rPr>
                      <m:t>⊥ </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𝐷</m:t>
                        </m:r>
                      </m:e>
                      <m:sub>
                        <m:r>
                          <a:rPr lang="en-US" sz="2400" b="0" i="1" smtClean="0">
                            <a:latin typeface="Cambria Math" panose="02040503050406030204" pitchFamily="18" charset="0"/>
                            <a:cs typeface="Times New Roman" panose="02020603050405020304" pitchFamily="18" charset="0"/>
                          </a:rPr>
                          <m:t>𝑖𝑡</m:t>
                        </m:r>
                      </m:sub>
                    </m:sSub>
                    <m:r>
                      <a:rPr lang="en-US" sz="2400" b="0" i="1" smtClean="0">
                        <a:latin typeface="Cambria Math" panose="02040503050406030204" pitchFamily="18" charset="0"/>
                        <a:cs typeface="Times New Roman" panose="02020603050405020304" pitchFamily="18" charset="0"/>
                      </a:rPr>
                      <m:t> </m:t>
                    </m:r>
                  </m:oMath>
                </a14:m>
                <a:endParaRPr lang="en-US" sz="2400" dirty="0">
                  <a:cs typeface="Times New Roman" panose="02020603050405020304" pitchFamily="18" charset="0"/>
                </a:endParaRPr>
              </a:p>
              <a:p>
                <a:pPr lvl="1">
                  <a:lnSpc>
                    <a:spcPct val="100000"/>
                  </a:lnSpc>
                </a:pPr>
                <a:r>
                  <a:rPr lang="en-US" sz="2200" dirty="0">
                    <a:cs typeface="Times New Roman" panose="02020603050405020304" pitchFamily="18" charset="0"/>
                  </a:rPr>
                  <a:t>No reverse causality or simultaneity </a:t>
                </a:r>
              </a:p>
              <a:p>
                <a:pPr marL="514350" indent="-514350">
                  <a:lnSpc>
                    <a:spcPct val="100000"/>
                  </a:lnSpc>
                  <a:buFont typeface="+mj-lt"/>
                  <a:buAutoNum type="arabicPeriod"/>
                </a:pPr>
                <a:r>
                  <a:rPr lang="en-US" sz="2600" dirty="0">
                    <a:cs typeface="Times New Roman" panose="02020603050405020304" pitchFamily="18" charset="0"/>
                  </a:rPr>
                  <a:t>Consistency: </a:t>
                </a:r>
                <a14:m>
                  <m:oMath xmlns:m="http://schemas.openxmlformats.org/officeDocument/2006/math">
                    <m:sSub>
                      <m:sSubPr>
                        <m:ctrlPr>
                          <a:rPr lang="en-US" sz="2600" b="0" i="1" smtClean="0">
                            <a:latin typeface="Cambria Math" panose="02040503050406030204" pitchFamily="18" charset="0"/>
                            <a:cs typeface="Times New Roman" panose="02020603050405020304" pitchFamily="18" charset="0"/>
                          </a:rPr>
                        </m:ctrlPr>
                      </m:sSubPr>
                      <m:e>
                        <m:r>
                          <a:rPr lang="en-US" sz="2600" b="0" i="1" smtClean="0">
                            <a:latin typeface="Cambria Math" panose="02040503050406030204" pitchFamily="18" charset="0"/>
                            <a:cs typeface="Times New Roman" panose="02020603050405020304" pitchFamily="18" charset="0"/>
                          </a:rPr>
                          <m:t>𝐷</m:t>
                        </m:r>
                      </m:e>
                      <m:sub>
                        <m:r>
                          <a:rPr lang="en-US" sz="2600" b="0" i="1" smtClean="0">
                            <a:latin typeface="Cambria Math" panose="02040503050406030204" pitchFamily="18" charset="0"/>
                            <a:cs typeface="Times New Roman" panose="02020603050405020304" pitchFamily="18" charset="0"/>
                          </a:rPr>
                          <m:t>𝑖𝑡</m:t>
                        </m:r>
                      </m:sub>
                    </m:sSub>
                    <m:r>
                      <a:rPr lang="en-US" sz="2600" b="0" i="1" smtClean="0">
                        <a:latin typeface="Cambria Math" panose="02040503050406030204" pitchFamily="18" charset="0"/>
                        <a:cs typeface="Times New Roman" panose="02020603050405020304" pitchFamily="18" charset="0"/>
                      </a:rPr>
                      <m:t>=</m:t>
                    </m:r>
                    <m:r>
                      <a:rPr lang="en-US" sz="2600" b="0" i="1" smtClean="0">
                        <a:latin typeface="Cambria Math" panose="02040503050406030204" pitchFamily="18" charset="0"/>
                        <a:cs typeface="Times New Roman" panose="02020603050405020304" pitchFamily="18" charset="0"/>
                      </a:rPr>
                      <m:t>𝑑</m:t>
                    </m:r>
                    <m:r>
                      <a:rPr lang="en-US" sz="2600" b="0" i="1" smtClean="0">
                        <a:latin typeface="Cambria Math" panose="02040503050406030204" pitchFamily="18" charset="0"/>
                        <a:cs typeface="Times New Roman" panose="02020603050405020304" pitchFamily="18" charset="0"/>
                      </a:rPr>
                      <m:t>⇒</m:t>
                    </m:r>
                    <m:sSub>
                      <m:sSubPr>
                        <m:ctrlPr>
                          <a:rPr lang="en-US" sz="2600" b="0" i="1" smtClean="0">
                            <a:latin typeface="Cambria Math" panose="02040503050406030204" pitchFamily="18" charset="0"/>
                            <a:cs typeface="Times New Roman" panose="02020603050405020304" pitchFamily="18" charset="0"/>
                          </a:rPr>
                        </m:ctrlPr>
                      </m:sSubPr>
                      <m:e>
                        <m:r>
                          <a:rPr lang="en-US" sz="2600" b="0" i="1" smtClean="0">
                            <a:latin typeface="Cambria Math" panose="02040503050406030204" pitchFamily="18" charset="0"/>
                            <a:cs typeface="Times New Roman" panose="02020603050405020304" pitchFamily="18" charset="0"/>
                          </a:rPr>
                          <m:t>𝑌</m:t>
                        </m:r>
                      </m:e>
                      <m:sub>
                        <m:r>
                          <a:rPr lang="en-US" sz="2600" b="0" i="1" smtClean="0">
                            <a:latin typeface="Cambria Math" panose="02040503050406030204" pitchFamily="18" charset="0"/>
                            <a:cs typeface="Times New Roman" panose="02020603050405020304" pitchFamily="18" charset="0"/>
                          </a:rPr>
                          <m:t>𝑖𝑡</m:t>
                        </m:r>
                      </m:sub>
                    </m:sSub>
                    <m:r>
                      <a:rPr lang="en-US" sz="2600" b="0" i="1" smtClean="0">
                        <a:latin typeface="Cambria Math" panose="02040503050406030204" pitchFamily="18" charset="0"/>
                        <a:cs typeface="Times New Roman" panose="02020603050405020304" pitchFamily="18" charset="0"/>
                      </a:rPr>
                      <m:t>=</m:t>
                    </m:r>
                    <m:sSubSup>
                      <m:sSubSupPr>
                        <m:ctrlPr>
                          <a:rPr lang="en-US" sz="2600" b="0" i="1" smtClean="0">
                            <a:latin typeface="Cambria Math" panose="02040503050406030204" pitchFamily="18" charset="0"/>
                            <a:cs typeface="Times New Roman" panose="02020603050405020304" pitchFamily="18" charset="0"/>
                          </a:rPr>
                        </m:ctrlPr>
                      </m:sSubSupPr>
                      <m:e>
                        <m:r>
                          <a:rPr lang="en-US" sz="2600" b="0" i="1" smtClean="0">
                            <a:latin typeface="Cambria Math" panose="02040503050406030204" pitchFamily="18" charset="0"/>
                            <a:cs typeface="Times New Roman" panose="02020603050405020304" pitchFamily="18" charset="0"/>
                          </a:rPr>
                          <m:t>𝑌</m:t>
                        </m:r>
                      </m:e>
                      <m:sub>
                        <m:r>
                          <a:rPr lang="en-US" sz="2600" b="0" i="1" smtClean="0">
                            <a:latin typeface="Cambria Math" panose="02040503050406030204" pitchFamily="18" charset="0"/>
                            <a:cs typeface="Times New Roman" panose="02020603050405020304" pitchFamily="18" charset="0"/>
                          </a:rPr>
                          <m:t>𝑖𝑡</m:t>
                        </m:r>
                      </m:sub>
                      <m:sup>
                        <m:r>
                          <a:rPr lang="en-US" sz="2600" b="0" i="1" smtClean="0">
                            <a:latin typeface="Cambria Math" panose="02040503050406030204" pitchFamily="18" charset="0"/>
                            <a:cs typeface="Times New Roman" panose="02020603050405020304" pitchFamily="18" charset="0"/>
                          </a:rPr>
                          <m:t>𝑑</m:t>
                        </m:r>
                      </m:sup>
                    </m:sSubSup>
                  </m:oMath>
                </a14:m>
                <a:endParaRPr lang="en-US" sz="2600" dirty="0">
                  <a:cs typeface="Times New Roman" panose="02020603050405020304" pitchFamily="18" charset="0"/>
                </a:endParaRPr>
              </a:p>
              <a:p>
                <a:pPr lvl="1">
                  <a:lnSpc>
                    <a:spcPct val="100000"/>
                  </a:lnSpc>
                </a:pPr>
                <a:r>
                  <a:rPr lang="en-US" sz="2400" dirty="0">
                    <a:cs typeface="Times New Roman" panose="02020603050405020304" pitchFamily="18" charset="0"/>
                  </a:rPr>
                  <a:t>No hidden multiple versions, different administration, etc., of treatment</a:t>
                </a:r>
              </a:p>
              <a:p>
                <a:pPr marL="514350" indent="-514350">
                  <a:lnSpc>
                    <a:spcPct val="100000"/>
                  </a:lnSpc>
                  <a:buFont typeface="+mj-lt"/>
                  <a:buAutoNum type="arabicPeriod"/>
                </a:pPr>
                <a:r>
                  <a:rPr lang="en-US" sz="2600" dirty="0">
                    <a:cs typeface="Times New Roman" panose="02020603050405020304" pitchFamily="18" charset="0"/>
                  </a:rPr>
                  <a:t>No interference between units:</a:t>
                </a:r>
                <a14:m>
                  <m:oMath xmlns:m="http://schemas.openxmlformats.org/officeDocument/2006/math">
                    <m:sSub>
                      <m:sSubPr>
                        <m:ctrlPr>
                          <a:rPr lang="en-US" sz="2600" b="0" i="1" smtClean="0">
                            <a:latin typeface="Cambria Math" panose="02040503050406030204" pitchFamily="18" charset="0"/>
                            <a:cs typeface="Times New Roman" panose="02020603050405020304" pitchFamily="18" charset="0"/>
                          </a:rPr>
                        </m:ctrlPr>
                      </m:sSubPr>
                      <m:e>
                        <m:r>
                          <m:rPr>
                            <m:sty m:val="p"/>
                          </m:rPr>
                          <a:rPr lang="en-US" sz="2600" b="0" i="0" smtClean="0">
                            <a:latin typeface="Cambria Math" panose="02040503050406030204" pitchFamily="18" charset="0"/>
                            <a:cs typeface="Times New Roman" panose="02020603050405020304" pitchFamily="18" charset="0"/>
                          </a:rPr>
                          <m:t>Y</m:t>
                        </m:r>
                      </m:e>
                      <m:sub>
                        <m:r>
                          <m:rPr>
                            <m:sty m:val="p"/>
                          </m:rPr>
                          <a:rPr lang="en-US" sz="2600" b="0" i="0" smtClean="0">
                            <a:latin typeface="Cambria Math" panose="02040503050406030204" pitchFamily="18" charset="0"/>
                            <a:cs typeface="Times New Roman" panose="02020603050405020304" pitchFamily="18" charset="0"/>
                          </a:rPr>
                          <m:t>it</m:t>
                        </m:r>
                      </m:sub>
                    </m:sSub>
                    <m:d>
                      <m:dPr>
                        <m:ctrlPr>
                          <a:rPr lang="en-US" sz="2600" b="0" i="1" smtClean="0">
                            <a:latin typeface="Cambria Math" panose="02040503050406030204" pitchFamily="18" charset="0"/>
                            <a:cs typeface="Times New Roman" panose="02020603050405020304" pitchFamily="18" charset="0"/>
                          </a:rPr>
                        </m:ctrlPr>
                      </m:dPr>
                      <m:e>
                        <m:sSub>
                          <m:sSubPr>
                            <m:ctrlPr>
                              <a:rPr lang="en-US" sz="2600" b="0" i="1" smtClean="0">
                                <a:latin typeface="Cambria Math" panose="02040503050406030204" pitchFamily="18" charset="0"/>
                                <a:cs typeface="Times New Roman" panose="02020603050405020304" pitchFamily="18" charset="0"/>
                              </a:rPr>
                            </m:ctrlPr>
                          </m:sSubPr>
                          <m:e>
                            <m:r>
                              <a:rPr lang="en-US" sz="2600" b="0" i="1" smtClean="0">
                                <a:latin typeface="Cambria Math" panose="02040503050406030204" pitchFamily="18" charset="0"/>
                                <a:cs typeface="Times New Roman" panose="02020603050405020304" pitchFamily="18" charset="0"/>
                              </a:rPr>
                              <m:t>𝐷</m:t>
                            </m:r>
                          </m:e>
                          <m:sub>
                            <m:r>
                              <a:rPr lang="en-US" sz="2600" b="0" i="1" smtClean="0">
                                <a:latin typeface="Cambria Math" panose="02040503050406030204" pitchFamily="18" charset="0"/>
                                <a:cs typeface="Times New Roman" panose="02020603050405020304" pitchFamily="18" charset="0"/>
                              </a:rPr>
                              <m:t>1</m:t>
                            </m:r>
                            <m:r>
                              <a:rPr lang="en-US" sz="2600" b="0" i="1" smtClean="0">
                                <a:latin typeface="Cambria Math" panose="02040503050406030204" pitchFamily="18" charset="0"/>
                                <a:cs typeface="Times New Roman" panose="02020603050405020304" pitchFamily="18" charset="0"/>
                              </a:rPr>
                              <m:t>𝑡</m:t>
                            </m:r>
                          </m:sub>
                        </m:sSub>
                        <m:r>
                          <a:rPr lang="en-US" sz="2600" b="0" i="1" smtClean="0">
                            <a:latin typeface="Cambria Math" panose="02040503050406030204" pitchFamily="18" charset="0"/>
                            <a:cs typeface="Times New Roman" panose="02020603050405020304" pitchFamily="18" charset="0"/>
                          </a:rPr>
                          <m:t>,…, </m:t>
                        </m:r>
                        <m:sSub>
                          <m:sSubPr>
                            <m:ctrlPr>
                              <a:rPr lang="en-US" sz="2600" b="0" i="1" smtClean="0">
                                <a:latin typeface="Cambria Math" panose="02040503050406030204" pitchFamily="18" charset="0"/>
                                <a:cs typeface="Times New Roman" panose="02020603050405020304" pitchFamily="18" charset="0"/>
                              </a:rPr>
                            </m:ctrlPr>
                          </m:sSubPr>
                          <m:e>
                            <m:r>
                              <a:rPr lang="en-US" sz="2600" b="0" i="1" smtClean="0">
                                <a:latin typeface="Cambria Math" panose="02040503050406030204" pitchFamily="18" charset="0"/>
                                <a:cs typeface="Times New Roman" panose="02020603050405020304" pitchFamily="18" charset="0"/>
                              </a:rPr>
                              <m:t>𝐷</m:t>
                            </m:r>
                          </m:e>
                          <m:sub>
                            <m:r>
                              <a:rPr lang="en-US" sz="2600" b="0" i="1" smtClean="0">
                                <a:latin typeface="Cambria Math" panose="02040503050406030204" pitchFamily="18" charset="0"/>
                                <a:cs typeface="Times New Roman" panose="02020603050405020304" pitchFamily="18" charset="0"/>
                              </a:rPr>
                              <m:t>𝑁𝑡</m:t>
                            </m:r>
                          </m:sub>
                        </m:sSub>
                      </m:e>
                    </m:d>
                    <m:r>
                      <a:rPr lang="en-US" sz="2600" b="0" i="1" smtClean="0">
                        <a:latin typeface="Cambria Math" panose="02040503050406030204" pitchFamily="18" charset="0"/>
                        <a:cs typeface="Times New Roman" panose="02020603050405020304" pitchFamily="18" charset="0"/>
                      </a:rPr>
                      <m:t>=</m:t>
                    </m:r>
                    <m:sSub>
                      <m:sSubPr>
                        <m:ctrlPr>
                          <a:rPr lang="en-US" sz="2600" b="0" i="1" smtClean="0">
                            <a:latin typeface="Cambria Math" panose="02040503050406030204" pitchFamily="18" charset="0"/>
                            <a:cs typeface="Times New Roman" panose="02020603050405020304" pitchFamily="18" charset="0"/>
                          </a:rPr>
                        </m:ctrlPr>
                      </m:sSubPr>
                      <m:e>
                        <m:r>
                          <a:rPr lang="en-US" sz="2600" b="0" i="1" smtClean="0">
                            <a:latin typeface="Cambria Math" panose="02040503050406030204" pitchFamily="18" charset="0"/>
                            <a:cs typeface="Times New Roman" panose="02020603050405020304" pitchFamily="18" charset="0"/>
                          </a:rPr>
                          <m:t>𝑌</m:t>
                        </m:r>
                      </m:e>
                      <m:sub>
                        <m:r>
                          <a:rPr lang="en-US" sz="2600" b="0" i="1" smtClean="0">
                            <a:latin typeface="Cambria Math" panose="02040503050406030204" pitchFamily="18" charset="0"/>
                            <a:cs typeface="Times New Roman" panose="02020603050405020304" pitchFamily="18" charset="0"/>
                          </a:rPr>
                          <m:t>𝑖𝑡</m:t>
                        </m:r>
                      </m:sub>
                    </m:sSub>
                    <m:d>
                      <m:dPr>
                        <m:ctrlPr>
                          <a:rPr lang="en-US" sz="2600" b="0" i="1" smtClean="0">
                            <a:latin typeface="Cambria Math" panose="02040503050406030204" pitchFamily="18" charset="0"/>
                            <a:cs typeface="Times New Roman" panose="02020603050405020304" pitchFamily="18" charset="0"/>
                          </a:rPr>
                        </m:ctrlPr>
                      </m:dPr>
                      <m:e>
                        <m:sSub>
                          <m:sSubPr>
                            <m:ctrlPr>
                              <a:rPr lang="en-US" sz="2600" b="0" i="1" smtClean="0">
                                <a:latin typeface="Cambria Math" panose="02040503050406030204" pitchFamily="18" charset="0"/>
                                <a:cs typeface="Times New Roman" panose="02020603050405020304" pitchFamily="18" charset="0"/>
                              </a:rPr>
                            </m:ctrlPr>
                          </m:sSubPr>
                          <m:e>
                            <m:r>
                              <a:rPr lang="en-US" sz="2600" b="0" i="1" smtClean="0">
                                <a:latin typeface="Cambria Math" panose="02040503050406030204" pitchFamily="18" charset="0"/>
                                <a:cs typeface="Times New Roman" panose="02020603050405020304" pitchFamily="18" charset="0"/>
                              </a:rPr>
                              <m:t>𝐷</m:t>
                            </m:r>
                          </m:e>
                          <m:sub>
                            <m:r>
                              <a:rPr lang="en-US" sz="2600" b="0" i="1" smtClean="0">
                                <a:latin typeface="Cambria Math" panose="02040503050406030204" pitchFamily="18" charset="0"/>
                                <a:cs typeface="Times New Roman" panose="02020603050405020304" pitchFamily="18" charset="0"/>
                              </a:rPr>
                              <m:t>𝑖𝑡</m:t>
                            </m:r>
                          </m:sub>
                        </m:sSub>
                      </m:e>
                    </m:d>
                  </m:oMath>
                </a14:m>
                <a:endParaRPr lang="en-US" sz="2400" dirty="0">
                  <a:cs typeface="Times New Roman" panose="02020603050405020304" pitchFamily="18" charset="0"/>
                </a:endParaRPr>
              </a:p>
              <a:p>
                <a:pPr lvl="1">
                  <a:lnSpc>
                    <a:spcPct val="100000"/>
                  </a:lnSpc>
                </a:pPr>
                <a:r>
                  <a:rPr lang="en-US" sz="2200" dirty="0">
                    <a:cs typeface="Times New Roman" panose="02020603050405020304" pitchFamily="18" charset="0"/>
                  </a:rPr>
                  <a:t>No one else’s treatments affect yours</a:t>
                </a:r>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28600" y="990600"/>
                <a:ext cx="10515600" cy="5638800"/>
              </a:xfrm>
              <a:blipFill>
                <a:blip r:embed="rId3"/>
                <a:stretch>
                  <a:fillRect l="-928" t="-1189" r="-174" b="-4649"/>
                </a:stretch>
              </a:blipFill>
            </p:spPr>
            <p:txBody>
              <a:bodyPr/>
              <a:lstStyle/>
              <a:p>
                <a:r>
                  <a:rPr lang="en-US">
                    <a:noFill/>
                  </a:rPr>
                  <a:t> </a:t>
                </a:r>
              </a:p>
            </p:txBody>
          </p:sp>
        </mc:Fallback>
      </mc:AlternateContent>
    </p:spTree>
    <p:extLst>
      <p:ext uri="{BB962C8B-B14F-4D97-AF65-F5344CB8AC3E}">
        <p14:creationId xmlns:p14="http://schemas.microsoft.com/office/powerpoint/2010/main" val="55434867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1" y="234677"/>
            <a:ext cx="8077200" cy="701040"/>
          </a:xfrm>
        </p:spPr>
        <p:txBody>
          <a:bodyPr>
            <a:normAutofit/>
          </a:bodyPr>
          <a:lstStyle/>
          <a:p>
            <a:r>
              <a:rPr lang="en-US" dirty="0"/>
              <a:t>Example: Treatment Outcomes</a:t>
            </a:r>
          </a:p>
        </p:txBody>
      </p:sp>
      <p:sp>
        <p:nvSpPr>
          <p:cNvPr id="3" name="Content Placeholder 2"/>
          <p:cNvSpPr>
            <a:spLocks noGrp="1"/>
          </p:cNvSpPr>
          <p:nvPr>
            <p:ph idx="1"/>
          </p:nvPr>
        </p:nvSpPr>
        <p:spPr>
          <a:xfrm>
            <a:off x="1066801" y="990600"/>
            <a:ext cx="8381999" cy="5638800"/>
          </a:xfrm>
        </p:spPr>
        <p:txBody>
          <a:bodyPr>
            <a:noAutofit/>
          </a:bodyPr>
          <a:lstStyle/>
          <a:p>
            <a:pPr marL="0" indent="0">
              <a:buNone/>
            </a:pPr>
            <a:r>
              <a:rPr lang="en-US" sz="2400" dirty="0"/>
              <a:t>How effective is a medical treatment? </a:t>
            </a:r>
          </a:p>
          <a:p>
            <a:pPr marL="0" indent="0">
              <a:buNone/>
            </a:pPr>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p:txBody>
      </p:sp>
      <mc:AlternateContent xmlns:mc="http://schemas.openxmlformats.org/markup-compatibility/2006" xmlns:a14="http://schemas.microsoft.com/office/drawing/2010/main">
        <mc:Choice Requires="a14">
          <p:graphicFrame>
            <p:nvGraphicFramePr>
              <p:cNvPr id="4" name="Table 4">
                <a:extLst>
                  <a:ext uri="{FF2B5EF4-FFF2-40B4-BE49-F238E27FC236}">
                    <a16:creationId xmlns:a16="http://schemas.microsoft.com/office/drawing/2014/main" id="{CC0291DC-F40F-4B2E-A973-28B773907203}"/>
                  </a:ext>
                </a:extLst>
              </p:cNvPr>
              <p:cNvGraphicFramePr>
                <a:graphicFrameLocks noGrp="1"/>
              </p:cNvGraphicFramePr>
              <p:nvPr>
                <p:extLst>
                  <p:ext uri="{D42A27DB-BD31-4B8C-83A1-F6EECF244321}">
                    <p14:modId xmlns:p14="http://schemas.microsoft.com/office/powerpoint/2010/main" val="1642692696"/>
                  </p:ext>
                </p:extLst>
              </p:nvPr>
            </p:nvGraphicFramePr>
            <p:xfrm>
              <a:off x="1143000" y="1524000"/>
              <a:ext cx="7467600" cy="5037455"/>
            </p:xfrm>
            <a:graphic>
              <a:graphicData uri="http://schemas.openxmlformats.org/drawingml/2006/table">
                <a:tbl>
                  <a:tblPr firstRow="1" bandRow="1">
                    <a:tableStyleId>{5C22544A-7EE6-4342-B048-85BDC9FD1C3A}</a:tableStyleId>
                  </a:tblPr>
                  <a:tblGrid>
                    <a:gridCol w="1866900">
                      <a:extLst>
                        <a:ext uri="{9D8B030D-6E8A-4147-A177-3AD203B41FA5}">
                          <a16:colId xmlns:a16="http://schemas.microsoft.com/office/drawing/2014/main" val="1382962599"/>
                        </a:ext>
                      </a:extLst>
                    </a:gridCol>
                    <a:gridCol w="1866900">
                      <a:extLst>
                        <a:ext uri="{9D8B030D-6E8A-4147-A177-3AD203B41FA5}">
                          <a16:colId xmlns:a16="http://schemas.microsoft.com/office/drawing/2014/main" val="3110937995"/>
                        </a:ext>
                      </a:extLst>
                    </a:gridCol>
                    <a:gridCol w="1866900">
                      <a:extLst>
                        <a:ext uri="{9D8B030D-6E8A-4147-A177-3AD203B41FA5}">
                          <a16:colId xmlns:a16="http://schemas.microsoft.com/office/drawing/2014/main" val="1332737986"/>
                        </a:ext>
                      </a:extLst>
                    </a:gridCol>
                    <a:gridCol w="1866900">
                      <a:extLst>
                        <a:ext uri="{9D8B030D-6E8A-4147-A177-3AD203B41FA5}">
                          <a16:colId xmlns:a16="http://schemas.microsoft.com/office/drawing/2014/main" val="3121837830"/>
                        </a:ext>
                      </a:extLst>
                    </a:gridCol>
                  </a:tblGrid>
                  <a:tr h="437573">
                    <a:tc>
                      <a:txBody>
                        <a:bodyPr/>
                        <a:lstStyle/>
                        <a:p>
                          <a:r>
                            <a:rPr lang="en-US" sz="2400" dirty="0">
                              <a:latin typeface="Times New Roman" panose="02020603050405020304" pitchFamily="18" charset="0"/>
                            </a:rPr>
                            <a:t>Patient</a:t>
                          </a:r>
                        </a:p>
                      </a:txBody>
                      <a:tcPr/>
                    </a:tc>
                    <a:tc>
                      <a:txBody>
                        <a:bodyPr/>
                        <a:lstStyle/>
                        <a:p>
                          <a:pPr/>
                          <a14:m>
                            <m:oMathPara xmlns:m="http://schemas.openxmlformats.org/officeDocument/2006/math">
                              <m:oMathParaPr>
                                <m:jc m:val="centerGroup"/>
                              </m:oMathParaPr>
                              <m:oMath xmlns:m="http://schemas.openxmlformats.org/officeDocument/2006/math">
                                <m:sSup>
                                  <m:sSupPr>
                                    <m:ctrlPr>
                                      <a:rPr lang="en-US" sz="2400" b="1" i="1" smtClean="0">
                                        <a:latin typeface="Cambria Math" panose="02040503050406030204" pitchFamily="18" charset="0"/>
                                      </a:rPr>
                                    </m:ctrlPr>
                                  </m:sSupPr>
                                  <m:e>
                                    <m:r>
                                      <a:rPr lang="en-US" sz="2400" b="1" i="1" smtClean="0">
                                        <a:latin typeface="Cambria Math" panose="02040503050406030204" pitchFamily="18" charset="0"/>
                                      </a:rPr>
                                      <m:t>𝒀</m:t>
                                    </m:r>
                                  </m:e>
                                  <m:sup>
                                    <m:r>
                                      <a:rPr lang="en-US" sz="2400" b="1" i="1" smtClean="0">
                                        <a:latin typeface="Cambria Math" panose="02040503050406030204" pitchFamily="18" charset="0"/>
                                      </a:rPr>
                                      <m:t>𝟏</m:t>
                                    </m:r>
                                  </m:sup>
                                </m:sSup>
                              </m:oMath>
                            </m:oMathPara>
                          </a14:m>
                          <a:endParaRPr lang="en-US" sz="2400" dirty="0">
                            <a:latin typeface="Times New Roman" panose="02020603050405020304" pitchFamily="18" charset="0"/>
                          </a:endParaRPr>
                        </a:p>
                      </a:txBody>
                      <a:tcPr/>
                    </a:tc>
                    <a:tc>
                      <a:txBody>
                        <a:bodyPr/>
                        <a:lstStyle/>
                        <a:p>
                          <a:pPr/>
                          <a14:m>
                            <m:oMathPara xmlns:m="http://schemas.openxmlformats.org/officeDocument/2006/math">
                              <m:oMathParaPr>
                                <m:jc m:val="centerGroup"/>
                              </m:oMathParaPr>
                              <m:oMath xmlns:m="http://schemas.openxmlformats.org/officeDocument/2006/math">
                                <m:sSup>
                                  <m:sSupPr>
                                    <m:ctrlPr>
                                      <a:rPr lang="en-US" sz="2400" b="1" i="1" smtClean="0">
                                        <a:latin typeface="Cambria Math" panose="02040503050406030204" pitchFamily="18" charset="0"/>
                                      </a:rPr>
                                    </m:ctrlPr>
                                  </m:sSupPr>
                                  <m:e>
                                    <m:r>
                                      <a:rPr lang="en-US" sz="2400" b="1" i="1" smtClean="0">
                                        <a:latin typeface="Cambria Math" panose="02040503050406030204" pitchFamily="18" charset="0"/>
                                      </a:rPr>
                                      <m:t>𝒀</m:t>
                                    </m:r>
                                  </m:e>
                                  <m:sup>
                                    <m:r>
                                      <a:rPr lang="en-US" sz="2400" b="1" i="1" smtClean="0">
                                        <a:latin typeface="Cambria Math" panose="02040503050406030204" pitchFamily="18" charset="0"/>
                                      </a:rPr>
                                      <m:t>𝟎</m:t>
                                    </m:r>
                                  </m:sup>
                                </m:sSup>
                              </m:oMath>
                            </m:oMathPara>
                          </a14:m>
                          <a:endParaRPr lang="en-US" sz="2400" dirty="0">
                            <a:latin typeface="Times New Roman" panose="02020603050405020304" pitchFamily="18"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𝜹</m:t>
                                </m:r>
                              </m:oMath>
                            </m:oMathPara>
                          </a14:m>
                          <a:endParaRPr lang="en-US" sz="2400" dirty="0">
                            <a:latin typeface="Times New Roman" panose="02020603050405020304" pitchFamily="18" charset="0"/>
                          </a:endParaRPr>
                        </a:p>
                      </a:txBody>
                      <a:tcPr/>
                    </a:tc>
                    <a:extLst>
                      <a:ext uri="{0D108BD9-81ED-4DB2-BD59-A6C34878D82A}">
                        <a16:rowId xmlns:a16="http://schemas.microsoft.com/office/drawing/2014/main" val="2394106292"/>
                      </a:ext>
                    </a:extLst>
                  </a:tr>
                  <a:tr h="436303">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1</a:t>
                          </a:r>
                        </a:p>
                      </a:txBody>
                      <a:tcPr/>
                    </a:tc>
                    <a:tc>
                      <a:txBody>
                        <a:bodyPr/>
                        <a:lstStyle/>
                        <a:p>
                          <a:endParaRPr lang="en-US" sz="2400" dirty="0">
                            <a:latin typeface="Times New Roman" panose="02020603050405020304" pitchFamily="18" charset="0"/>
                          </a:endParaRPr>
                        </a:p>
                      </a:txBody>
                      <a:tcPr/>
                    </a:tc>
                    <a:extLst>
                      <a:ext uri="{0D108BD9-81ED-4DB2-BD59-A6C34878D82A}">
                        <a16:rowId xmlns:a16="http://schemas.microsoft.com/office/drawing/2014/main" val="509417205"/>
                      </a:ext>
                    </a:extLst>
                  </a:tr>
                  <a:tr h="436303">
                    <a:tc>
                      <a:txBody>
                        <a:bodyPr/>
                        <a:lstStyle/>
                        <a:p>
                          <a:r>
                            <a:rPr lang="en-US" sz="2400" dirty="0">
                              <a:latin typeface="Times New Roman" panose="02020603050405020304" pitchFamily="18" charset="0"/>
                            </a:rPr>
                            <a:t>2</a:t>
                          </a:r>
                        </a:p>
                      </a:txBody>
                      <a:tcPr/>
                    </a:tc>
                    <a:tc>
                      <a:txBody>
                        <a:bodyPr/>
                        <a:lstStyle/>
                        <a:p>
                          <a:r>
                            <a:rPr lang="en-US" sz="2400" dirty="0">
                              <a:latin typeface="Times New Roman" panose="02020603050405020304" pitchFamily="18" charset="0"/>
                            </a:rPr>
                            <a:t>5</a:t>
                          </a:r>
                        </a:p>
                      </a:txBody>
                      <a:tcPr/>
                    </a:tc>
                    <a:tc>
                      <a:txBody>
                        <a:bodyPr/>
                        <a:lstStyle/>
                        <a:p>
                          <a:r>
                            <a:rPr lang="en-US" sz="2400" dirty="0">
                              <a:latin typeface="Times New Roman" panose="02020603050405020304" pitchFamily="18" charset="0"/>
                            </a:rPr>
                            <a:t>6</a:t>
                          </a:r>
                        </a:p>
                      </a:txBody>
                      <a:tcPr/>
                    </a:tc>
                    <a:tc>
                      <a:txBody>
                        <a:bodyPr/>
                        <a:lstStyle/>
                        <a:p>
                          <a:endParaRPr lang="en-US" sz="2400" dirty="0">
                            <a:latin typeface="Times New Roman" panose="02020603050405020304" pitchFamily="18" charset="0"/>
                          </a:endParaRPr>
                        </a:p>
                      </a:txBody>
                      <a:tcPr/>
                    </a:tc>
                    <a:extLst>
                      <a:ext uri="{0D108BD9-81ED-4DB2-BD59-A6C34878D82A}">
                        <a16:rowId xmlns:a16="http://schemas.microsoft.com/office/drawing/2014/main" val="3683507387"/>
                      </a:ext>
                    </a:extLst>
                  </a:tr>
                  <a:tr h="436303">
                    <a:tc>
                      <a:txBody>
                        <a:bodyPr/>
                        <a:lstStyle/>
                        <a:p>
                          <a:r>
                            <a:rPr lang="en-US" sz="2400" dirty="0">
                              <a:latin typeface="Times New Roman" panose="02020603050405020304" pitchFamily="18" charset="0"/>
                            </a:rPr>
                            <a:t>3</a:t>
                          </a:r>
                        </a:p>
                      </a:txBody>
                      <a:tcPr/>
                    </a:tc>
                    <a:tc>
                      <a:txBody>
                        <a:bodyPr/>
                        <a:lstStyle/>
                        <a:p>
                          <a:r>
                            <a:rPr lang="en-US" sz="2400" dirty="0">
                              <a:latin typeface="Times New Roman" panose="02020603050405020304" pitchFamily="18" charset="0"/>
                            </a:rPr>
                            <a:t>5</a:t>
                          </a:r>
                        </a:p>
                      </a:txBody>
                      <a:tcPr/>
                    </a:tc>
                    <a:tc>
                      <a:txBody>
                        <a:bodyPr/>
                        <a:lstStyle/>
                        <a:p>
                          <a:r>
                            <a:rPr lang="en-US" sz="2400" dirty="0">
                              <a:latin typeface="Times New Roman" panose="02020603050405020304" pitchFamily="18" charset="0"/>
                            </a:rPr>
                            <a:t>1</a:t>
                          </a:r>
                        </a:p>
                      </a:txBody>
                      <a:tcPr/>
                    </a:tc>
                    <a:tc>
                      <a:txBody>
                        <a:bodyPr/>
                        <a:lstStyle/>
                        <a:p>
                          <a:endParaRPr lang="en-US" sz="2400" dirty="0">
                            <a:latin typeface="Times New Roman" panose="02020603050405020304" pitchFamily="18" charset="0"/>
                          </a:endParaRPr>
                        </a:p>
                      </a:txBody>
                      <a:tcPr/>
                    </a:tc>
                    <a:extLst>
                      <a:ext uri="{0D108BD9-81ED-4DB2-BD59-A6C34878D82A}">
                        <a16:rowId xmlns:a16="http://schemas.microsoft.com/office/drawing/2014/main" val="1573450199"/>
                      </a:ext>
                    </a:extLst>
                  </a:tr>
                  <a:tr h="436303">
                    <a:tc>
                      <a:txBody>
                        <a:bodyPr/>
                        <a:lstStyle/>
                        <a:p>
                          <a:r>
                            <a:rPr lang="en-US" sz="2400" dirty="0">
                              <a:latin typeface="Times New Roman" panose="02020603050405020304" pitchFamily="18" charset="0"/>
                            </a:rPr>
                            <a:t>4</a:t>
                          </a:r>
                        </a:p>
                      </a:txBody>
                      <a:tcPr/>
                    </a:tc>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8</a:t>
                          </a:r>
                        </a:p>
                      </a:txBody>
                      <a:tcPr/>
                    </a:tc>
                    <a:tc>
                      <a:txBody>
                        <a:bodyPr/>
                        <a:lstStyle/>
                        <a:p>
                          <a:endParaRPr lang="en-US" sz="2400" dirty="0">
                            <a:latin typeface="Times New Roman" panose="02020603050405020304" pitchFamily="18" charset="0"/>
                          </a:endParaRPr>
                        </a:p>
                      </a:txBody>
                      <a:tcPr/>
                    </a:tc>
                    <a:extLst>
                      <a:ext uri="{0D108BD9-81ED-4DB2-BD59-A6C34878D82A}">
                        <a16:rowId xmlns:a16="http://schemas.microsoft.com/office/drawing/2014/main" val="3067848943"/>
                      </a:ext>
                    </a:extLst>
                  </a:tr>
                  <a:tr h="436303">
                    <a:tc>
                      <a:txBody>
                        <a:bodyPr/>
                        <a:lstStyle/>
                        <a:p>
                          <a:r>
                            <a:rPr lang="en-US" sz="2400" dirty="0">
                              <a:latin typeface="Times New Roman" panose="02020603050405020304" pitchFamily="18" charset="0"/>
                            </a:rPr>
                            <a:t>5</a:t>
                          </a:r>
                        </a:p>
                      </a:txBody>
                      <a:tcPr/>
                    </a:tc>
                    <a:tc>
                      <a:txBody>
                        <a:bodyPr/>
                        <a:lstStyle/>
                        <a:p>
                          <a:r>
                            <a:rPr lang="en-US" sz="2400" dirty="0">
                              <a:latin typeface="Times New Roman" panose="02020603050405020304" pitchFamily="18" charset="0"/>
                            </a:rPr>
                            <a:t>4</a:t>
                          </a:r>
                        </a:p>
                      </a:txBody>
                      <a:tcPr/>
                    </a:tc>
                    <a:tc>
                      <a:txBody>
                        <a:bodyPr/>
                        <a:lstStyle/>
                        <a:p>
                          <a:r>
                            <a:rPr lang="en-US" sz="2400" dirty="0">
                              <a:latin typeface="Times New Roman" panose="02020603050405020304" pitchFamily="18" charset="0"/>
                            </a:rPr>
                            <a:t>2</a:t>
                          </a:r>
                        </a:p>
                      </a:txBody>
                      <a:tcPr/>
                    </a:tc>
                    <a:tc>
                      <a:txBody>
                        <a:bodyPr/>
                        <a:lstStyle/>
                        <a:p>
                          <a:endParaRPr lang="en-US" sz="2400" dirty="0">
                            <a:latin typeface="Times New Roman" panose="02020603050405020304" pitchFamily="18" charset="0"/>
                          </a:endParaRPr>
                        </a:p>
                      </a:txBody>
                      <a:tcPr/>
                    </a:tc>
                    <a:extLst>
                      <a:ext uri="{0D108BD9-81ED-4DB2-BD59-A6C34878D82A}">
                        <a16:rowId xmlns:a16="http://schemas.microsoft.com/office/drawing/2014/main" val="317705721"/>
                      </a:ext>
                    </a:extLst>
                  </a:tr>
                  <a:tr h="436303">
                    <a:tc>
                      <a:txBody>
                        <a:bodyPr/>
                        <a:lstStyle/>
                        <a:p>
                          <a:r>
                            <a:rPr lang="en-US" sz="2400" dirty="0">
                              <a:latin typeface="Times New Roman" panose="02020603050405020304" pitchFamily="18" charset="0"/>
                            </a:rPr>
                            <a:t>6</a:t>
                          </a:r>
                        </a:p>
                      </a:txBody>
                      <a:tcPr/>
                    </a:tc>
                    <a:tc>
                      <a:txBody>
                        <a:bodyPr/>
                        <a:lstStyle/>
                        <a:p>
                          <a:r>
                            <a:rPr lang="en-US" sz="2400" dirty="0">
                              <a:latin typeface="Times New Roman" panose="02020603050405020304" pitchFamily="18" charset="0"/>
                            </a:rPr>
                            <a:t>10</a:t>
                          </a:r>
                        </a:p>
                      </a:txBody>
                      <a:tcPr/>
                    </a:tc>
                    <a:tc>
                      <a:txBody>
                        <a:bodyPr/>
                        <a:lstStyle/>
                        <a:p>
                          <a:r>
                            <a:rPr lang="en-US" sz="2400" dirty="0">
                              <a:latin typeface="Times New Roman" panose="02020603050405020304" pitchFamily="18" charset="0"/>
                            </a:rPr>
                            <a:t>1</a:t>
                          </a:r>
                        </a:p>
                      </a:txBody>
                      <a:tcPr/>
                    </a:tc>
                    <a:tc>
                      <a:txBody>
                        <a:bodyPr/>
                        <a:lstStyle/>
                        <a:p>
                          <a:endParaRPr lang="en-US" sz="2400" dirty="0">
                            <a:latin typeface="Times New Roman" panose="02020603050405020304" pitchFamily="18" charset="0"/>
                          </a:endParaRPr>
                        </a:p>
                      </a:txBody>
                      <a:tcPr/>
                    </a:tc>
                    <a:extLst>
                      <a:ext uri="{0D108BD9-81ED-4DB2-BD59-A6C34878D82A}">
                        <a16:rowId xmlns:a16="http://schemas.microsoft.com/office/drawing/2014/main" val="1421316902"/>
                      </a:ext>
                    </a:extLst>
                  </a:tr>
                  <a:tr h="436303">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10</a:t>
                          </a:r>
                        </a:p>
                      </a:txBody>
                      <a:tcPr/>
                    </a:tc>
                    <a:tc>
                      <a:txBody>
                        <a:bodyPr/>
                        <a:lstStyle/>
                        <a:p>
                          <a:endParaRPr lang="en-US" sz="2400" dirty="0">
                            <a:latin typeface="Times New Roman" panose="02020603050405020304" pitchFamily="18" charset="0"/>
                          </a:endParaRPr>
                        </a:p>
                      </a:txBody>
                      <a:tcPr/>
                    </a:tc>
                    <a:extLst>
                      <a:ext uri="{0D108BD9-81ED-4DB2-BD59-A6C34878D82A}">
                        <a16:rowId xmlns:a16="http://schemas.microsoft.com/office/drawing/2014/main" val="3120335065"/>
                      </a:ext>
                    </a:extLst>
                  </a:tr>
                  <a:tr h="436303">
                    <a:tc>
                      <a:txBody>
                        <a:bodyPr/>
                        <a:lstStyle/>
                        <a:p>
                          <a:r>
                            <a:rPr lang="en-US" sz="2400" dirty="0">
                              <a:latin typeface="Times New Roman" panose="02020603050405020304" pitchFamily="18" charset="0"/>
                            </a:rPr>
                            <a:t>8</a:t>
                          </a:r>
                        </a:p>
                      </a:txBody>
                      <a:tcPr/>
                    </a:tc>
                    <a:tc>
                      <a:txBody>
                        <a:bodyPr/>
                        <a:lstStyle/>
                        <a:p>
                          <a:r>
                            <a:rPr lang="en-US" sz="2400" dirty="0">
                              <a:latin typeface="Times New Roman" panose="02020603050405020304" pitchFamily="18" charset="0"/>
                            </a:rPr>
                            <a:t>5</a:t>
                          </a:r>
                        </a:p>
                      </a:txBody>
                      <a:tcPr/>
                    </a:tc>
                    <a:tc>
                      <a:txBody>
                        <a:bodyPr/>
                        <a:lstStyle/>
                        <a:p>
                          <a:r>
                            <a:rPr lang="en-US" sz="2400" dirty="0">
                              <a:latin typeface="Times New Roman" panose="02020603050405020304" pitchFamily="18" charset="0"/>
                            </a:rPr>
                            <a:t>6</a:t>
                          </a:r>
                        </a:p>
                      </a:txBody>
                      <a:tcPr/>
                    </a:tc>
                    <a:tc>
                      <a:txBody>
                        <a:bodyPr/>
                        <a:lstStyle/>
                        <a:p>
                          <a:endParaRPr lang="en-US" sz="2400" dirty="0">
                            <a:latin typeface="Times New Roman" panose="02020603050405020304" pitchFamily="18" charset="0"/>
                          </a:endParaRPr>
                        </a:p>
                      </a:txBody>
                      <a:tcPr/>
                    </a:tc>
                    <a:extLst>
                      <a:ext uri="{0D108BD9-81ED-4DB2-BD59-A6C34878D82A}">
                        <a16:rowId xmlns:a16="http://schemas.microsoft.com/office/drawing/2014/main" val="1180700529"/>
                      </a:ext>
                    </a:extLst>
                  </a:tr>
                  <a:tr h="436303">
                    <a:tc>
                      <a:txBody>
                        <a:bodyPr/>
                        <a:lstStyle/>
                        <a:p>
                          <a:r>
                            <a:rPr lang="en-US" sz="2400" dirty="0">
                              <a:latin typeface="Times New Roman" panose="02020603050405020304" pitchFamily="18" charset="0"/>
                            </a:rPr>
                            <a:t>9</a:t>
                          </a:r>
                        </a:p>
                      </a:txBody>
                      <a:tcPr/>
                    </a:tc>
                    <a:tc>
                      <a:txBody>
                        <a:bodyPr/>
                        <a:lstStyle/>
                        <a:p>
                          <a:r>
                            <a:rPr lang="en-US" sz="2400" dirty="0">
                              <a:latin typeface="Times New Roman" panose="02020603050405020304" pitchFamily="18" charset="0"/>
                            </a:rPr>
                            <a:t>3</a:t>
                          </a:r>
                        </a:p>
                      </a:txBody>
                      <a:tcPr/>
                    </a:tc>
                    <a:tc>
                      <a:txBody>
                        <a:bodyPr/>
                        <a:lstStyle/>
                        <a:p>
                          <a:r>
                            <a:rPr lang="en-US" sz="2400" dirty="0">
                              <a:latin typeface="Times New Roman" panose="02020603050405020304" pitchFamily="18" charset="0"/>
                            </a:rPr>
                            <a:t>7</a:t>
                          </a:r>
                        </a:p>
                      </a:txBody>
                      <a:tcPr/>
                    </a:tc>
                    <a:tc>
                      <a:txBody>
                        <a:bodyPr/>
                        <a:lstStyle/>
                        <a:p>
                          <a:endParaRPr lang="en-US" sz="2400" dirty="0">
                            <a:latin typeface="Times New Roman" panose="02020603050405020304" pitchFamily="18" charset="0"/>
                          </a:endParaRPr>
                        </a:p>
                      </a:txBody>
                      <a:tcPr/>
                    </a:tc>
                    <a:extLst>
                      <a:ext uri="{0D108BD9-81ED-4DB2-BD59-A6C34878D82A}">
                        <a16:rowId xmlns:a16="http://schemas.microsoft.com/office/drawing/2014/main" val="1389079847"/>
                      </a:ext>
                    </a:extLst>
                  </a:tr>
                  <a:tr h="436303">
                    <a:tc>
                      <a:txBody>
                        <a:bodyPr/>
                        <a:lstStyle/>
                        <a:p>
                          <a:r>
                            <a:rPr lang="en-US" sz="2400" dirty="0">
                              <a:latin typeface="Times New Roman" panose="02020603050405020304" pitchFamily="18" charset="0"/>
                            </a:rPr>
                            <a:t>10</a:t>
                          </a:r>
                        </a:p>
                      </a:txBody>
                      <a:tcPr/>
                    </a:tc>
                    <a:tc>
                      <a:txBody>
                        <a:bodyPr/>
                        <a:lstStyle/>
                        <a:p>
                          <a:r>
                            <a:rPr lang="en-US" sz="2400" dirty="0">
                              <a:latin typeface="Times New Roman" panose="02020603050405020304" pitchFamily="18" charset="0"/>
                            </a:rPr>
                            <a:t>9</a:t>
                          </a:r>
                        </a:p>
                      </a:txBody>
                      <a:tcPr/>
                    </a:tc>
                    <a:tc>
                      <a:txBody>
                        <a:bodyPr/>
                        <a:lstStyle/>
                        <a:p>
                          <a:r>
                            <a:rPr lang="en-US" sz="2400" dirty="0">
                              <a:latin typeface="Times New Roman" panose="02020603050405020304" pitchFamily="18" charset="0"/>
                            </a:rPr>
                            <a:t>8</a:t>
                          </a:r>
                        </a:p>
                      </a:txBody>
                      <a:tcPr/>
                    </a:tc>
                    <a:tc>
                      <a:txBody>
                        <a:bodyPr/>
                        <a:lstStyle/>
                        <a:p>
                          <a:endParaRPr lang="en-US" sz="2400" dirty="0">
                            <a:latin typeface="Times New Roman" panose="02020603050405020304" pitchFamily="18" charset="0"/>
                          </a:endParaRPr>
                        </a:p>
                      </a:txBody>
                      <a:tcPr/>
                    </a:tc>
                    <a:extLst>
                      <a:ext uri="{0D108BD9-81ED-4DB2-BD59-A6C34878D82A}">
                        <a16:rowId xmlns:a16="http://schemas.microsoft.com/office/drawing/2014/main" val="1832426719"/>
                      </a:ext>
                    </a:extLst>
                  </a:tr>
                </a:tbl>
              </a:graphicData>
            </a:graphic>
          </p:graphicFrame>
        </mc:Choice>
        <mc:Fallback xmlns="">
          <p:graphicFrame>
            <p:nvGraphicFramePr>
              <p:cNvPr id="4" name="Table 4">
                <a:extLst>
                  <a:ext uri="{FF2B5EF4-FFF2-40B4-BE49-F238E27FC236}">
                    <a16:creationId xmlns:a16="http://schemas.microsoft.com/office/drawing/2014/main" id="{CC0291DC-F40F-4B2E-A973-28B773907203}"/>
                  </a:ext>
                </a:extLst>
              </p:cNvPr>
              <p:cNvGraphicFramePr>
                <a:graphicFrameLocks noGrp="1"/>
              </p:cNvGraphicFramePr>
              <p:nvPr>
                <p:extLst>
                  <p:ext uri="{D42A27DB-BD31-4B8C-83A1-F6EECF244321}">
                    <p14:modId xmlns:p14="http://schemas.microsoft.com/office/powerpoint/2010/main" val="1642692696"/>
                  </p:ext>
                </p:extLst>
              </p:nvPr>
            </p:nvGraphicFramePr>
            <p:xfrm>
              <a:off x="1143000" y="1524000"/>
              <a:ext cx="7467600" cy="5037455"/>
            </p:xfrm>
            <a:graphic>
              <a:graphicData uri="http://schemas.openxmlformats.org/drawingml/2006/table">
                <a:tbl>
                  <a:tblPr firstRow="1" bandRow="1">
                    <a:tableStyleId>{5C22544A-7EE6-4342-B048-85BDC9FD1C3A}</a:tableStyleId>
                  </a:tblPr>
                  <a:tblGrid>
                    <a:gridCol w="1866900">
                      <a:extLst>
                        <a:ext uri="{9D8B030D-6E8A-4147-A177-3AD203B41FA5}">
                          <a16:colId xmlns:a16="http://schemas.microsoft.com/office/drawing/2014/main" val="1382962599"/>
                        </a:ext>
                      </a:extLst>
                    </a:gridCol>
                    <a:gridCol w="1866900">
                      <a:extLst>
                        <a:ext uri="{9D8B030D-6E8A-4147-A177-3AD203B41FA5}">
                          <a16:colId xmlns:a16="http://schemas.microsoft.com/office/drawing/2014/main" val="3110937995"/>
                        </a:ext>
                      </a:extLst>
                    </a:gridCol>
                    <a:gridCol w="1866900">
                      <a:extLst>
                        <a:ext uri="{9D8B030D-6E8A-4147-A177-3AD203B41FA5}">
                          <a16:colId xmlns:a16="http://schemas.microsoft.com/office/drawing/2014/main" val="1332737986"/>
                        </a:ext>
                      </a:extLst>
                    </a:gridCol>
                    <a:gridCol w="1866900">
                      <a:extLst>
                        <a:ext uri="{9D8B030D-6E8A-4147-A177-3AD203B41FA5}">
                          <a16:colId xmlns:a16="http://schemas.microsoft.com/office/drawing/2014/main" val="3121837830"/>
                        </a:ext>
                      </a:extLst>
                    </a:gridCol>
                  </a:tblGrid>
                  <a:tr h="465455">
                    <a:tc>
                      <a:txBody>
                        <a:bodyPr/>
                        <a:lstStyle/>
                        <a:p>
                          <a:r>
                            <a:rPr lang="en-US" sz="2400" dirty="0">
                              <a:latin typeface="Times New Roman" panose="02020603050405020304" pitchFamily="18" charset="0"/>
                            </a:rPr>
                            <a:t>Patient</a:t>
                          </a:r>
                        </a:p>
                      </a:txBody>
                      <a:tcPr/>
                    </a:tc>
                    <a:tc>
                      <a:txBody>
                        <a:bodyPr/>
                        <a:lstStyle/>
                        <a:p>
                          <a:endParaRPr lang="en-US"/>
                        </a:p>
                      </a:txBody>
                      <a:tcPr>
                        <a:blipFill>
                          <a:blip r:embed="rId3"/>
                          <a:stretch>
                            <a:fillRect l="-100654" t="-10526" r="-201634" b="-1017105"/>
                          </a:stretch>
                        </a:blipFill>
                      </a:tcPr>
                    </a:tc>
                    <a:tc>
                      <a:txBody>
                        <a:bodyPr/>
                        <a:lstStyle/>
                        <a:p>
                          <a:endParaRPr lang="en-US"/>
                        </a:p>
                      </a:txBody>
                      <a:tcPr>
                        <a:blipFill>
                          <a:blip r:embed="rId3"/>
                          <a:stretch>
                            <a:fillRect l="-200000" t="-10526" r="-100977" b="-1017105"/>
                          </a:stretch>
                        </a:blipFill>
                      </a:tcPr>
                    </a:tc>
                    <a:tc>
                      <a:txBody>
                        <a:bodyPr/>
                        <a:lstStyle/>
                        <a:p>
                          <a:endParaRPr lang="en-US"/>
                        </a:p>
                      </a:txBody>
                      <a:tcPr>
                        <a:blipFill>
                          <a:blip r:embed="rId3"/>
                          <a:stretch>
                            <a:fillRect l="-300980" t="-10526" r="-1307" b="-1017105"/>
                          </a:stretch>
                        </a:blipFill>
                      </a:tcPr>
                    </a:tc>
                    <a:extLst>
                      <a:ext uri="{0D108BD9-81ED-4DB2-BD59-A6C34878D82A}">
                        <a16:rowId xmlns:a16="http://schemas.microsoft.com/office/drawing/2014/main" val="2394106292"/>
                      </a:ext>
                    </a:extLst>
                  </a:tr>
                  <a:tr h="457200">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1</a:t>
                          </a:r>
                        </a:p>
                      </a:txBody>
                      <a:tcPr/>
                    </a:tc>
                    <a:tc>
                      <a:txBody>
                        <a:bodyPr/>
                        <a:lstStyle/>
                        <a:p>
                          <a:endParaRPr lang="en-US" sz="2400" dirty="0">
                            <a:latin typeface="Times New Roman" panose="02020603050405020304" pitchFamily="18" charset="0"/>
                          </a:endParaRPr>
                        </a:p>
                      </a:txBody>
                      <a:tcPr/>
                    </a:tc>
                    <a:extLst>
                      <a:ext uri="{0D108BD9-81ED-4DB2-BD59-A6C34878D82A}">
                        <a16:rowId xmlns:a16="http://schemas.microsoft.com/office/drawing/2014/main" val="509417205"/>
                      </a:ext>
                    </a:extLst>
                  </a:tr>
                  <a:tr h="457200">
                    <a:tc>
                      <a:txBody>
                        <a:bodyPr/>
                        <a:lstStyle/>
                        <a:p>
                          <a:r>
                            <a:rPr lang="en-US" sz="2400" dirty="0">
                              <a:latin typeface="Times New Roman" panose="02020603050405020304" pitchFamily="18" charset="0"/>
                            </a:rPr>
                            <a:t>2</a:t>
                          </a:r>
                        </a:p>
                      </a:txBody>
                      <a:tcPr/>
                    </a:tc>
                    <a:tc>
                      <a:txBody>
                        <a:bodyPr/>
                        <a:lstStyle/>
                        <a:p>
                          <a:r>
                            <a:rPr lang="en-US" sz="2400" dirty="0">
                              <a:latin typeface="Times New Roman" panose="02020603050405020304" pitchFamily="18" charset="0"/>
                            </a:rPr>
                            <a:t>5</a:t>
                          </a:r>
                        </a:p>
                      </a:txBody>
                      <a:tcPr/>
                    </a:tc>
                    <a:tc>
                      <a:txBody>
                        <a:bodyPr/>
                        <a:lstStyle/>
                        <a:p>
                          <a:r>
                            <a:rPr lang="en-US" sz="2400" dirty="0">
                              <a:latin typeface="Times New Roman" panose="02020603050405020304" pitchFamily="18" charset="0"/>
                            </a:rPr>
                            <a:t>6</a:t>
                          </a:r>
                        </a:p>
                      </a:txBody>
                      <a:tcPr/>
                    </a:tc>
                    <a:tc>
                      <a:txBody>
                        <a:bodyPr/>
                        <a:lstStyle/>
                        <a:p>
                          <a:endParaRPr lang="en-US" sz="2400" dirty="0">
                            <a:latin typeface="Times New Roman" panose="02020603050405020304" pitchFamily="18" charset="0"/>
                          </a:endParaRPr>
                        </a:p>
                      </a:txBody>
                      <a:tcPr/>
                    </a:tc>
                    <a:extLst>
                      <a:ext uri="{0D108BD9-81ED-4DB2-BD59-A6C34878D82A}">
                        <a16:rowId xmlns:a16="http://schemas.microsoft.com/office/drawing/2014/main" val="3683507387"/>
                      </a:ext>
                    </a:extLst>
                  </a:tr>
                  <a:tr h="457200">
                    <a:tc>
                      <a:txBody>
                        <a:bodyPr/>
                        <a:lstStyle/>
                        <a:p>
                          <a:r>
                            <a:rPr lang="en-US" sz="2400" dirty="0">
                              <a:latin typeface="Times New Roman" panose="02020603050405020304" pitchFamily="18" charset="0"/>
                            </a:rPr>
                            <a:t>3</a:t>
                          </a:r>
                        </a:p>
                      </a:txBody>
                      <a:tcPr/>
                    </a:tc>
                    <a:tc>
                      <a:txBody>
                        <a:bodyPr/>
                        <a:lstStyle/>
                        <a:p>
                          <a:r>
                            <a:rPr lang="en-US" sz="2400" dirty="0">
                              <a:latin typeface="Times New Roman" panose="02020603050405020304" pitchFamily="18" charset="0"/>
                            </a:rPr>
                            <a:t>5</a:t>
                          </a:r>
                        </a:p>
                      </a:txBody>
                      <a:tcPr/>
                    </a:tc>
                    <a:tc>
                      <a:txBody>
                        <a:bodyPr/>
                        <a:lstStyle/>
                        <a:p>
                          <a:r>
                            <a:rPr lang="en-US" sz="2400" dirty="0">
                              <a:latin typeface="Times New Roman" panose="02020603050405020304" pitchFamily="18" charset="0"/>
                            </a:rPr>
                            <a:t>1</a:t>
                          </a:r>
                        </a:p>
                      </a:txBody>
                      <a:tcPr/>
                    </a:tc>
                    <a:tc>
                      <a:txBody>
                        <a:bodyPr/>
                        <a:lstStyle/>
                        <a:p>
                          <a:endParaRPr lang="en-US" sz="2400" dirty="0">
                            <a:latin typeface="Times New Roman" panose="02020603050405020304" pitchFamily="18" charset="0"/>
                          </a:endParaRPr>
                        </a:p>
                      </a:txBody>
                      <a:tcPr/>
                    </a:tc>
                    <a:extLst>
                      <a:ext uri="{0D108BD9-81ED-4DB2-BD59-A6C34878D82A}">
                        <a16:rowId xmlns:a16="http://schemas.microsoft.com/office/drawing/2014/main" val="1573450199"/>
                      </a:ext>
                    </a:extLst>
                  </a:tr>
                  <a:tr h="457200">
                    <a:tc>
                      <a:txBody>
                        <a:bodyPr/>
                        <a:lstStyle/>
                        <a:p>
                          <a:r>
                            <a:rPr lang="en-US" sz="2400" dirty="0">
                              <a:latin typeface="Times New Roman" panose="02020603050405020304" pitchFamily="18" charset="0"/>
                            </a:rPr>
                            <a:t>4</a:t>
                          </a:r>
                        </a:p>
                      </a:txBody>
                      <a:tcPr/>
                    </a:tc>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8</a:t>
                          </a:r>
                        </a:p>
                      </a:txBody>
                      <a:tcPr/>
                    </a:tc>
                    <a:tc>
                      <a:txBody>
                        <a:bodyPr/>
                        <a:lstStyle/>
                        <a:p>
                          <a:endParaRPr lang="en-US" sz="2400" dirty="0">
                            <a:latin typeface="Times New Roman" panose="02020603050405020304" pitchFamily="18" charset="0"/>
                          </a:endParaRPr>
                        </a:p>
                      </a:txBody>
                      <a:tcPr/>
                    </a:tc>
                    <a:extLst>
                      <a:ext uri="{0D108BD9-81ED-4DB2-BD59-A6C34878D82A}">
                        <a16:rowId xmlns:a16="http://schemas.microsoft.com/office/drawing/2014/main" val="3067848943"/>
                      </a:ext>
                    </a:extLst>
                  </a:tr>
                  <a:tr h="457200">
                    <a:tc>
                      <a:txBody>
                        <a:bodyPr/>
                        <a:lstStyle/>
                        <a:p>
                          <a:r>
                            <a:rPr lang="en-US" sz="2400" dirty="0">
                              <a:latin typeface="Times New Roman" panose="02020603050405020304" pitchFamily="18" charset="0"/>
                            </a:rPr>
                            <a:t>5</a:t>
                          </a:r>
                        </a:p>
                      </a:txBody>
                      <a:tcPr/>
                    </a:tc>
                    <a:tc>
                      <a:txBody>
                        <a:bodyPr/>
                        <a:lstStyle/>
                        <a:p>
                          <a:r>
                            <a:rPr lang="en-US" sz="2400" dirty="0">
                              <a:latin typeface="Times New Roman" panose="02020603050405020304" pitchFamily="18" charset="0"/>
                            </a:rPr>
                            <a:t>4</a:t>
                          </a:r>
                        </a:p>
                      </a:txBody>
                      <a:tcPr/>
                    </a:tc>
                    <a:tc>
                      <a:txBody>
                        <a:bodyPr/>
                        <a:lstStyle/>
                        <a:p>
                          <a:r>
                            <a:rPr lang="en-US" sz="2400" dirty="0">
                              <a:latin typeface="Times New Roman" panose="02020603050405020304" pitchFamily="18" charset="0"/>
                            </a:rPr>
                            <a:t>2</a:t>
                          </a:r>
                        </a:p>
                      </a:txBody>
                      <a:tcPr/>
                    </a:tc>
                    <a:tc>
                      <a:txBody>
                        <a:bodyPr/>
                        <a:lstStyle/>
                        <a:p>
                          <a:endParaRPr lang="en-US" sz="2400" dirty="0">
                            <a:latin typeface="Times New Roman" panose="02020603050405020304" pitchFamily="18" charset="0"/>
                          </a:endParaRPr>
                        </a:p>
                      </a:txBody>
                      <a:tcPr/>
                    </a:tc>
                    <a:extLst>
                      <a:ext uri="{0D108BD9-81ED-4DB2-BD59-A6C34878D82A}">
                        <a16:rowId xmlns:a16="http://schemas.microsoft.com/office/drawing/2014/main" val="317705721"/>
                      </a:ext>
                    </a:extLst>
                  </a:tr>
                  <a:tr h="457200">
                    <a:tc>
                      <a:txBody>
                        <a:bodyPr/>
                        <a:lstStyle/>
                        <a:p>
                          <a:r>
                            <a:rPr lang="en-US" sz="2400" dirty="0">
                              <a:latin typeface="Times New Roman" panose="02020603050405020304" pitchFamily="18" charset="0"/>
                            </a:rPr>
                            <a:t>6</a:t>
                          </a:r>
                        </a:p>
                      </a:txBody>
                      <a:tcPr/>
                    </a:tc>
                    <a:tc>
                      <a:txBody>
                        <a:bodyPr/>
                        <a:lstStyle/>
                        <a:p>
                          <a:r>
                            <a:rPr lang="en-US" sz="2400" dirty="0">
                              <a:latin typeface="Times New Roman" panose="02020603050405020304" pitchFamily="18" charset="0"/>
                            </a:rPr>
                            <a:t>10</a:t>
                          </a:r>
                        </a:p>
                      </a:txBody>
                      <a:tcPr/>
                    </a:tc>
                    <a:tc>
                      <a:txBody>
                        <a:bodyPr/>
                        <a:lstStyle/>
                        <a:p>
                          <a:r>
                            <a:rPr lang="en-US" sz="2400" dirty="0">
                              <a:latin typeface="Times New Roman" panose="02020603050405020304" pitchFamily="18" charset="0"/>
                            </a:rPr>
                            <a:t>1</a:t>
                          </a:r>
                        </a:p>
                      </a:txBody>
                      <a:tcPr/>
                    </a:tc>
                    <a:tc>
                      <a:txBody>
                        <a:bodyPr/>
                        <a:lstStyle/>
                        <a:p>
                          <a:endParaRPr lang="en-US" sz="2400" dirty="0">
                            <a:latin typeface="Times New Roman" panose="02020603050405020304" pitchFamily="18" charset="0"/>
                          </a:endParaRPr>
                        </a:p>
                      </a:txBody>
                      <a:tcPr/>
                    </a:tc>
                    <a:extLst>
                      <a:ext uri="{0D108BD9-81ED-4DB2-BD59-A6C34878D82A}">
                        <a16:rowId xmlns:a16="http://schemas.microsoft.com/office/drawing/2014/main" val="1421316902"/>
                      </a:ext>
                    </a:extLst>
                  </a:tr>
                  <a:tr h="457200">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10</a:t>
                          </a:r>
                        </a:p>
                      </a:txBody>
                      <a:tcPr/>
                    </a:tc>
                    <a:tc>
                      <a:txBody>
                        <a:bodyPr/>
                        <a:lstStyle/>
                        <a:p>
                          <a:endParaRPr lang="en-US" sz="2400" dirty="0">
                            <a:latin typeface="Times New Roman" panose="02020603050405020304" pitchFamily="18" charset="0"/>
                          </a:endParaRPr>
                        </a:p>
                      </a:txBody>
                      <a:tcPr/>
                    </a:tc>
                    <a:extLst>
                      <a:ext uri="{0D108BD9-81ED-4DB2-BD59-A6C34878D82A}">
                        <a16:rowId xmlns:a16="http://schemas.microsoft.com/office/drawing/2014/main" val="3120335065"/>
                      </a:ext>
                    </a:extLst>
                  </a:tr>
                  <a:tr h="457200">
                    <a:tc>
                      <a:txBody>
                        <a:bodyPr/>
                        <a:lstStyle/>
                        <a:p>
                          <a:r>
                            <a:rPr lang="en-US" sz="2400" dirty="0">
                              <a:latin typeface="Times New Roman" panose="02020603050405020304" pitchFamily="18" charset="0"/>
                            </a:rPr>
                            <a:t>8</a:t>
                          </a:r>
                        </a:p>
                      </a:txBody>
                      <a:tcPr/>
                    </a:tc>
                    <a:tc>
                      <a:txBody>
                        <a:bodyPr/>
                        <a:lstStyle/>
                        <a:p>
                          <a:r>
                            <a:rPr lang="en-US" sz="2400" dirty="0">
                              <a:latin typeface="Times New Roman" panose="02020603050405020304" pitchFamily="18" charset="0"/>
                            </a:rPr>
                            <a:t>5</a:t>
                          </a:r>
                        </a:p>
                      </a:txBody>
                      <a:tcPr/>
                    </a:tc>
                    <a:tc>
                      <a:txBody>
                        <a:bodyPr/>
                        <a:lstStyle/>
                        <a:p>
                          <a:r>
                            <a:rPr lang="en-US" sz="2400" dirty="0">
                              <a:latin typeface="Times New Roman" panose="02020603050405020304" pitchFamily="18" charset="0"/>
                            </a:rPr>
                            <a:t>6</a:t>
                          </a:r>
                        </a:p>
                      </a:txBody>
                      <a:tcPr/>
                    </a:tc>
                    <a:tc>
                      <a:txBody>
                        <a:bodyPr/>
                        <a:lstStyle/>
                        <a:p>
                          <a:endParaRPr lang="en-US" sz="2400" dirty="0">
                            <a:latin typeface="Times New Roman" panose="02020603050405020304" pitchFamily="18" charset="0"/>
                          </a:endParaRPr>
                        </a:p>
                      </a:txBody>
                      <a:tcPr/>
                    </a:tc>
                    <a:extLst>
                      <a:ext uri="{0D108BD9-81ED-4DB2-BD59-A6C34878D82A}">
                        <a16:rowId xmlns:a16="http://schemas.microsoft.com/office/drawing/2014/main" val="1180700529"/>
                      </a:ext>
                    </a:extLst>
                  </a:tr>
                  <a:tr h="457200">
                    <a:tc>
                      <a:txBody>
                        <a:bodyPr/>
                        <a:lstStyle/>
                        <a:p>
                          <a:r>
                            <a:rPr lang="en-US" sz="2400" dirty="0">
                              <a:latin typeface="Times New Roman" panose="02020603050405020304" pitchFamily="18" charset="0"/>
                            </a:rPr>
                            <a:t>9</a:t>
                          </a:r>
                        </a:p>
                      </a:txBody>
                      <a:tcPr/>
                    </a:tc>
                    <a:tc>
                      <a:txBody>
                        <a:bodyPr/>
                        <a:lstStyle/>
                        <a:p>
                          <a:r>
                            <a:rPr lang="en-US" sz="2400" dirty="0">
                              <a:latin typeface="Times New Roman" panose="02020603050405020304" pitchFamily="18" charset="0"/>
                            </a:rPr>
                            <a:t>3</a:t>
                          </a:r>
                        </a:p>
                      </a:txBody>
                      <a:tcPr/>
                    </a:tc>
                    <a:tc>
                      <a:txBody>
                        <a:bodyPr/>
                        <a:lstStyle/>
                        <a:p>
                          <a:r>
                            <a:rPr lang="en-US" sz="2400" dirty="0">
                              <a:latin typeface="Times New Roman" panose="02020603050405020304" pitchFamily="18" charset="0"/>
                            </a:rPr>
                            <a:t>7</a:t>
                          </a:r>
                        </a:p>
                      </a:txBody>
                      <a:tcPr/>
                    </a:tc>
                    <a:tc>
                      <a:txBody>
                        <a:bodyPr/>
                        <a:lstStyle/>
                        <a:p>
                          <a:endParaRPr lang="en-US" sz="2400" dirty="0">
                            <a:latin typeface="Times New Roman" panose="02020603050405020304" pitchFamily="18" charset="0"/>
                          </a:endParaRPr>
                        </a:p>
                      </a:txBody>
                      <a:tcPr/>
                    </a:tc>
                    <a:extLst>
                      <a:ext uri="{0D108BD9-81ED-4DB2-BD59-A6C34878D82A}">
                        <a16:rowId xmlns:a16="http://schemas.microsoft.com/office/drawing/2014/main" val="1389079847"/>
                      </a:ext>
                    </a:extLst>
                  </a:tr>
                  <a:tr h="457200">
                    <a:tc>
                      <a:txBody>
                        <a:bodyPr/>
                        <a:lstStyle/>
                        <a:p>
                          <a:r>
                            <a:rPr lang="en-US" sz="2400" dirty="0">
                              <a:latin typeface="Times New Roman" panose="02020603050405020304" pitchFamily="18" charset="0"/>
                            </a:rPr>
                            <a:t>10</a:t>
                          </a:r>
                        </a:p>
                      </a:txBody>
                      <a:tcPr/>
                    </a:tc>
                    <a:tc>
                      <a:txBody>
                        <a:bodyPr/>
                        <a:lstStyle/>
                        <a:p>
                          <a:r>
                            <a:rPr lang="en-US" sz="2400" dirty="0">
                              <a:latin typeface="Times New Roman" panose="02020603050405020304" pitchFamily="18" charset="0"/>
                            </a:rPr>
                            <a:t>9</a:t>
                          </a:r>
                        </a:p>
                      </a:txBody>
                      <a:tcPr/>
                    </a:tc>
                    <a:tc>
                      <a:txBody>
                        <a:bodyPr/>
                        <a:lstStyle/>
                        <a:p>
                          <a:r>
                            <a:rPr lang="en-US" sz="2400" dirty="0">
                              <a:latin typeface="Times New Roman" panose="02020603050405020304" pitchFamily="18" charset="0"/>
                            </a:rPr>
                            <a:t>8</a:t>
                          </a:r>
                        </a:p>
                      </a:txBody>
                      <a:tcPr/>
                    </a:tc>
                    <a:tc>
                      <a:txBody>
                        <a:bodyPr/>
                        <a:lstStyle/>
                        <a:p>
                          <a:endParaRPr lang="en-US" sz="2400" dirty="0">
                            <a:latin typeface="Times New Roman" panose="02020603050405020304" pitchFamily="18" charset="0"/>
                          </a:endParaRPr>
                        </a:p>
                      </a:txBody>
                      <a:tcPr/>
                    </a:tc>
                    <a:extLst>
                      <a:ext uri="{0D108BD9-81ED-4DB2-BD59-A6C34878D82A}">
                        <a16:rowId xmlns:a16="http://schemas.microsoft.com/office/drawing/2014/main" val="1832426719"/>
                      </a:ext>
                    </a:extLst>
                  </a:tr>
                </a:tbl>
              </a:graphicData>
            </a:graphic>
          </p:graphicFrame>
        </mc:Fallback>
      </mc:AlternateContent>
    </p:spTree>
    <p:extLst>
      <p:ext uri="{BB962C8B-B14F-4D97-AF65-F5344CB8AC3E}">
        <p14:creationId xmlns:p14="http://schemas.microsoft.com/office/powerpoint/2010/main" val="204570850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234677"/>
            <a:ext cx="9677399" cy="1060723"/>
          </a:xfrm>
        </p:spPr>
        <p:txBody>
          <a:bodyPr>
            <a:noAutofit/>
          </a:bodyPr>
          <a:lstStyle/>
          <a:p>
            <a:r>
              <a:rPr lang="en-US" dirty="0"/>
              <a:t>Example: Treatment Outcomes</a:t>
            </a:r>
            <a:br>
              <a:rPr lang="en-US" dirty="0"/>
            </a:br>
            <a:r>
              <a:rPr lang="en-US" sz="2800" dirty="0">
                <a:highlight>
                  <a:srgbClr val="FFFF00"/>
                </a:highlight>
              </a:rPr>
              <a:t>(sidenote: the structure of data)</a:t>
            </a:r>
            <a:endParaRPr lang="en-US" dirty="0">
              <a:highlight>
                <a:srgbClr val="FFFF00"/>
              </a:highlight>
            </a:endParaRPr>
          </a:p>
        </p:txBody>
      </p:sp>
      <p:sp>
        <p:nvSpPr>
          <p:cNvPr id="3" name="Content Placeholder 2"/>
          <p:cNvSpPr>
            <a:spLocks noGrp="1"/>
          </p:cNvSpPr>
          <p:nvPr>
            <p:ph idx="1"/>
          </p:nvPr>
        </p:nvSpPr>
        <p:spPr>
          <a:xfrm>
            <a:off x="1981200" y="838200"/>
            <a:ext cx="7467600" cy="5257800"/>
          </a:xfrm>
        </p:spPr>
        <p:txBody>
          <a:bodyPr>
            <a:noAutofit/>
          </a:bodyPr>
          <a:lstStyle/>
          <a:p>
            <a:pPr marL="2317120" lvl="8" indent="0">
              <a:buNone/>
            </a:pPr>
            <a:r>
              <a:rPr lang="en-US" sz="2400" dirty="0">
                <a:latin typeface="Times New Roman" panose="02020603050405020304" pitchFamily="18" charset="0"/>
              </a:rPr>
              <a:t>			</a:t>
            </a:r>
            <a:r>
              <a:rPr lang="en-US" sz="2400" b="1" dirty="0">
                <a:solidFill>
                  <a:srgbClr val="002060"/>
                </a:solidFill>
                <a:latin typeface="Times New Roman" panose="02020603050405020304" pitchFamily="18" charset="0"/>
              </a:rPr>
              <a:t>Covariates</a:t>
            </a:r>
          </a:p>
          <a:p>
            <a:pPr marL="0" indent="0">
              <a:buNone/>
            </a:pPr>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mc:AlternateContent xmlns:mc="http://schemas.openxmlformats.org/markup-compatibility/2006" xmlns:a14="http://schemas.microsoft.com/office/drawing/2010/main">
        <mc:Choice Requires="a14">
          <p:graphicFrame>
            <p:nvGraphicFramePr>
              <p:cNvPr id="4" name="Table 4">
                <a:extLst>
                  <a:ext uri="{FF2B5EF4-FFF2-40B4-BE49-F238E27FC236}">
                    <a16:creationId xmlns:a16="http://schemas.microsoft.com/office/drawing/2014/main" id="{CC0291DC-F40F-4B2E-A973-28B773907203}"/>
                  </a:ext>
                </a:extLst>
              </p:cNvPr>
              <p:cNvGraphicFramePr>
                <a:graphicFrameLocks noGrp="1"/>
              </p:cNvGraphicFramePr>
              <p:nvPr>
                <p:extLst>
                  <p:ext uri="{D42A27DB-BD31-4B8C-83A1-F6EECF244321}">
                    <p14:modId xmlns:p14="http://schemas.microsoft.com/office/powerpoint/2010/main" val="2897031708"/>
                  </p:ext>
                </p:extLst>
              </p:nvPr>
            </p:nvGraphicFramePr>
            <p:xfrm>
              <a:off x="1905001" y="1524000"/>
              <a:ext cx="7620001" cy="5394960"/>
            </p:xfrm>
            <a:graphic>
              <a:graphicData uri="http://schemas.openxmlformats.org/drawingml/2006/table">
                <a:tbl>
                  <a:tblPr firstRow="1" bandRow="1">
                    <a:tableStyleId>{5C22544A-7EE6-4342-B048-85BDC9FD1C3A}</a:tableStyleId>
                  </a:tblPr>
                  <a:tblGrid>
                    <a:gridCol w="1350380">
                      <a:extLst>
                        <a:ext uri="{9D8B030D-6E8A-4147-A177-3AD203B41FA5}">
                          <a16:colId xmlns:a16="http://schemas.microsoft.com/office/drawing/2014/main" val="1382962599"/>
                        </a:ext>
                      </a:extLst>
                    </a:gridCol>
                    <a:gridCol w="771646">
                      <a:extLst>
                        <a:ext uri="{9D8B030D-6E8A-4147-A177-3AD203B41FA5}">
                          <a16:colId xmlns:a16="http://schemas.microsoft.com/office/drawing/2014/main" val="3110937995"/>
                        </a:ext>
                      </a:extLst>
                    </a:gridCol>
                    <a:gridCol w="675190">
                      <a:extLst>
                        <a:ext uri="{9D8B030D-6E8A-4147-A177-3AD203B41FA5}">
                          <a16:colId xmlns:a16="http://schemas.microsoft.com/office/drawing/2014/main" val="1332737986"/>
                        </a:ext>
                      </a:extLst>
                    </a:gridCol>
                    <a:gridCol w="578734">
                      <a:extLst>
                        <a:ext uri="{9D8B030D-6E8A-4147-A177-3AD203B41FA5}">
                          <a16:colId xmlns:a16="http://schemas.microsoft.com/office/drawing/2014/main" val="3121837830"/>
                        </a:ext>
                      </a:extLst>
                    </a:gridCol>
                    <a:gridCol w="868101">
                      <a:extLst>
                        <a:ext uri="{9D8B030D-6E8A-4147-A177-3AD203B41FA5}">
                          <a16:colId xmlns:a16="http://schemas.microsoft.com/office/drawing/2014/main" val="1180088120"/>
                        </a:ext>
                      </a:extLst>
                    </a:gridCol>
                    <a:gridCol w="1061013">
                      <a:extLst>
                        <a:ext uri="{9D8B030D-6E8A-4147-A177-3AD203B41FA5}">
                          <a16:colId xmlns:a16="http://schemas.microsoft.com/office/drawing/2014/main" val="2701551004"/>
                        </a:ext>
                      </a:extLst>
                    </a:gridCol>
                    <a:gridCol w="2314937">
                      <a:extLst>
                        <a:ext uri="{9D8B030D-6E8A-4147-A177-3AD203B41FA5}">
                          <a16:colId xmlns:a16="http://schemas.microsoft.com/office/drawing/2014/main" val="2100593018"/>
                        </a:ext>
                      </a:extLst>
                    </a:gridCol>
                  </a:tblGrid>
                  <a:tr h="538480">
                    <a:tc>
                      <a:txBody>
                        <a:bodyPr/>
                        <a:lstStyle/>
                        <a:p>
                          <a:r>
                            <a:rPr lang="en-US" sz="2400" dirty="0">
                              <a:latin typeface="Times New Roman" panose="02020603050405020304" pitchFamily="18" charset="0"/>
                            </a:rPr>
                            <a:t>Patient </a:t>
                          </a:r>
                          <a:r>
                            <a:rPr lang="en-US" sz="2400" dirty="0">
                              <a:highlight>
                                <a:srgbClr val="000080"/>
                              </a:highlight>
                            </a:rPr>
                            <a:t>(</a:t>
                          </a:r>
                          <a:r>
                            <a:rPr lang="en-US" sz="2400" dirty="0" err="1">
                              <a:highlight>
                                <a:srgbClr val="000080"/>
                              </a:highlight>
                            </a:rPr>
                            <a:t>i</a:t>
                          </a:r>
                          <a:r>
                            <a:rPr lang="en-US" sz="2400" dirty="0">
                              <a:highlight>
                                <a:srgbClr val="000080"/>
                              </a:highlight>
                            </a:rPr>
                            <a:t>)</a:t>
                          </a:r>
                        </a:p>
                      </a:txBody>
                      <a:tcPr/>
                    </a:tc>
                    <a:tc>
                      <a:txBody>
                        <a:bodyPr/>
                        <a:lstStyle/>
                        <a:p>
                          <a:pPr/>
                          <a14:m>
                            <m:oMathPara xmlns:m="http://schemas.openxmlformats.org/officeDocument/2006/math">
                              <m:oMathParaPr>
                                <m:jc m:val="centerGroup"/>
                              </m:oMathParaPr>
                              <m:oMath xmlns:m="http://schemas.openxmlformats.org/officeDocument/2006/math">
                                <m:sSup>
                                  <m:sSupPr>
                                    <m:ctrlPr>
                                      <a:rPr lang="en-US" sz="2400" b="1" i="1" smtClean="0">
                                        <a:latin typeface="Cambria Math" panose="02040503050406030204" pitchFamily="18" charset="0"/>
                                      </a:rPr>
                                    </m:ctrlPr>
                                  </m:sSupPr>
                                  <m:e>
                                    <m:r>
                                      <a:rPr lang="en-US" sz="2400" b="1" i="1" smtClean="0">
                                        <a:latin typeface="Cambria Math" panose="02040503050406030204" pitchFamily="18" charset="0"/>
                                      </a:rPr>
                                      <m:t>𝒀</m:t>
                                    </m:r>
                                  </m:e>
                                  <m:sup>
                                    <m:r>
                                      <a:rPr lang="en-US" sz="2400" b="1" i="1" smtClean="0">
                                        <a:latin typeface="Cambria Math" panose="02040503050406030204" pitchFamily="18" charset="0"/>
                                      </a:rPr>
                                      <m:t>𝟏</m:t>
                                    </m:r>
                                  </m:sup>
                                </m:sSup>
                              </m:oMath>
                            </m:oMathPara>
                          </a14:m>
                          <a:endParaRPr lang="en-US" sz="2400" dirty="0">
                            <a:latin typeface="Times New Roman" panose="02020603050405020304" pitchFamily="18" charset="0"/>
                          </a:endParaRPr>
                        </a:p>
                      </a:txBody>
                      <a:tcPr/>
                    </a:tc>
                    <a:tc>
                      <a:txBody>
                        <a:bodyPr/>
                        <a:lstStyle/>
                        <a:p>
                          <a:pPr/>
                          <a14:m>
                            <m:oMathPara xmlns:m="http://schemas.openxmlformats.org/officeDocument/2006/math">
                              <m:oMathParaPr>
                                <m:jc m:val="centerGroup"/>
                              </m:oMathParaPr>
                              <m:oMath xmlns:m="http://schemas.openxmlformats.org/officeDocument/2006/math">
                                <m:sSup>
                                  <m:sSupPr>
                                    <m:ctrlPr>
                                      <a:rPr lang="en-US" sz="2400" b="1" i="1" smtClean="0">
                                        <a:latin typeface="Cambria Math" panose="02040503050406030204" pitchFamily="18" charset="0"/>
                                      </a:rPr>
                                    </m:ctrlPr>
                                  </m:sSupPr>
                                  <m:e>
                                    <m:r>
                                      <a:rPr lang="en-US" sz="2400" b="1" i="1" smtClean="0">
                                        <a:latin typeface="Cambria Math" panose="02040503050406030204" pitchFamily="18" charset="0"/>
                                      </a:rPr>
                                      <m:t>𝒀</m:t>
                                    </m:r>
                                  </m:e>
                                  <m:sup>
                                    <m:r>
                                      <a:rPr lang="en-US" sz="2400" b="1" i="1" smtClean="0">
                                        <a:latin typeface="Cambria Math" panose="02040503050406030204" pitchFamily="18" charset="0"/>
                                      </a:rPr>
                                      <m:t>𝟎</m:t>
                                    </m:r>
                                  </m:sup>
                                </m:sSup>
                              </m:oMath>
                            </m:oMathPara>
                          </a14:m>
                          <a:endParaRPr lang="en-US" sz="2400" dirty="0">
                            <a:latin typeface="Times New Roman" panose="02020603050405020304" pitchFamily="18"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𝜹</m:t>
                                </m:r>
                              </m:oMath>
                            </m:oMathPara>
                          </a14:m>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Age</a:t>
                          </a:r>
                        </a:p>
                      </a:txBody>
                      <a:tcPr/>
                    </a:tc>
                    <a:tc>
                      <a:txBody>
                        <a:bodyPr/>
                        <a:lstStyle/>
                        <a:p>
                          <a:r>
                            <a:rPr lang="en-US" sz="2400" dirty="0">
                              <a:latin typeface="Times New Roman" panose="02020603050405020304" pitchFamily="18" charset="0"/>
                            </a:rPr>
                            <a:t>Sex</a:t>
                          </a:r>
                        </a:p>
                      </a:txBody>
                      <a:tcPr/>
                    </a:tc>
                    <a:tc>
                      <a:txBody>
                        <a:bodyPr/>
                        <a:lstStyle/>
                        <a:p>
                          <a:r>
                            <a:rPr lang="en-US" sz="2400" dirty="0">
                              <a:latin typeface="Times New Roman" panose="02020603050405020304" pitchFamily="18" charset="0"/>
                            </a:rPr>
                            <a:t>Comorbidities?</a:t>
                          </a:r>
                        </a:p>
                      </a:txBody>
                      <a:tcPr/>
                    </a:tc>
                    <a:extLst>
                      <a:ext uri="{0D108BD9-81ED-4DB2-BD59-A6C34878D82A}">
                        <a16:rowId xmlns:a16="http://schemas.microsoft.com/office/drawing/2014/main" val="2394106292"/>
                      </a:ext>
                    </a:extLst>
                  </a:tr>
                  <a:tr h="370840">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1</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24</a:t>
                          </a:r>
                        </a:p>
                      </a:txBody>
                      <a:tcPr/>
                    </a:tc>
                    <a:tc>
                      <a:txBody>
                        <a:bodyPr/>
                        <a:lstStyle/>
                        <a:p>
                          <a:r>
                            <a:rPr lang="en-US" sz="2400" dirty="0">
                              <a:latin typeface="Times New Roman" panose="02020603050405020304" pitchFamily="18" charset="0"/>
                            </a:rPr>
                            <a:t>M</a:t>
                          </a:r>
                        </a:p>
                      </a:txBody>
                      <a:tcPr/>
                    </a:tc>
                    <a:tc>
                      <a:txBody>
                        <a:bodyPr/>
                        <a:lstStyle/>
                        <a:p>
                          <a:r>
                            <a:rPr lang="en-US" sz="2400" dirty="0">
                              <a:latin typeface="Times New Roman" panose="02020603050405020304" pitchFamily="18" charset="0"/>
                            </a:rPr>
                            <a:t>Y</a:t>
                          </a:r>
                        </a:p>
                      </a:txBody>
                      <a:tcPr/>
                    </a:tc>
                    <a:extLst>
                      <a:ext uri="{0D108BD9-81ED-4DB2-BD59-A6C34878D82A}">
                        <a16:rowId xmlns:a16="http://schemas.microsoft.com/office/drawing/2014/main" val="509417205"/>
                      </a:ext>
                    </a:extLst>
                  </a:tr>
                  <a:tr h="370840">
                    <a:tc>
                      <a:txBody>
                        <a:bodyPr/>
                        <a:lstStyle/>
                        <a:p>
                          <a:r>
                            <a:rPr lang="en-US" sz="2400" dirty="0">
                              <a:highlight>
                                <a:srgbClr val="FFFF00"/>
                              </a:highlight>
                              <a:latin typeface="Times New Roman" panose="02020603050405020304" pitchFamily="18" charset="0"/>
                            </a:rPr>
                            <a:t>2</a:t>
                          </a:r>
                        </a:p>
                      </a:txBody>
                      <a:tcPr/>
                    </a:tc>
                    <a:tc>
                      <a:txBody>
                        <a:bodyPr/>
                        <a:lstStyle/>
                        <a:p>
                          <a:r>
                            <a:rPr lang="en-US" sz="2400" dirty="0">
                              <a:highlight>
                                <a:srgbClr val="FFFF00"/>
                              </a:highlight>
                              <a:latin typeface="Times New Roman" panose="02020603050405020304" pitchFamily="18" charset="0"/>
                            </a:rPr>
                            <a:t>5</a:t>
                          </a:r>
                        </a:p>
                      </a:txBody>
                      <a:tcPr/>
                    </a:tc>
                    <a:tc>
                      <a:txBody>
                        <a:bodyPr/>
                        <a:lstStyle/>
                        <a:p>
                          <a:r>
                            <a:rPr lang="en-US" sz="2400" dirty="0">
                              <a:highlight>
                                <a:srgbClr val="FFFF00"/>
                              </a:highlight>
                              <a:latin typeface="Times New Roman" panose="02020603050405020304" pitchFamily="18" charset="0"/>
                            </a:rPr>
                            <a:t>6</a:t>
                          </a:r>
                        </a:p>
                      </a:txBody>
                      <a:tcPr/>
                    </a:tc>
                    <a:tc>
                      <a:txBody>
                        <a:bodyPr/>
                        <a:lstStyle/>
                        <a:p>
                          <a:endParaRPr lang="en-US" sz="2400" dirty="0">
                            <a:highlight>
                              <a:srgbClr val="FFFF00"/>
                            </a:highlight>
                            <a:latin typeface="Times New Roman" panose="02020603050405020304" pitchFamily="18" charset="0"/>
                          </a:endParaRPr>
                        </a:p>
                      </a:txBody>
                      <a:tcPr/>
                    </a:tc>
                    <a:tc>
                      <a:txBody>
                        <a:bodyPr/>
                        <a:lstStyle/>
                        <a:p>
                          <a:r>
                            <a:rPr lang="en-US" sz="2400" dirty="0">
                              <a:highlight>
                                <a:srgbClr val="FFFF00"/>
                              </a:highlight>
                              <a:latin typeface="Times New Roman" panose="02020603050405020304" pitchFamily="18" charset="0"/>
                            </a:rPr>
                            <a:t>50</a:t>
                          </a:r>
                        </a:p>
                      </a:txBody>
                      <a:tcPr/>
                    </a:tc>
                    <a:tc>
                      <a:txBody>
                        <a:bodyPr/>
                        <a:lstStyle/>
                        <a:p>
                          <a:r>
                            <a:rPr lang="en-US" sz="2400" dirty="0">
                              <a:highlight>
                                <a:srgbClr val="FFFF00"/>
                              </a:highlight>
                              <a:latin typeface="Times New Roman" panose="02020603050405020304" pitchFamily="18" charset="0"/>
                            </a:rPr>
                            <a:t>M</a:t>
                          </a:r>
                        </a:p>
                      </a:txBody>
                      <a:tcPr/>
                    </a:tc>
                    <a:tc>
                      <a:txBody>
                        <a:bodyPr/>
                        <a:lstStyle/>
                        <a:p>
                          <a:r>
                            <a:rPr lang="en-US" sz="2400" dirty="0">
                              <a:highlight>
                                <a:srgbClr val="FFFF00"/>
                              </a:highlight>
                              <a:latin typeface="Times New Roman" panose="02020603050405020304" pitchFamily="18" charset="0"/>
                            </a:rPr>
                            <a:t>Y</a:t>
                          </a:r>
                        </a:p>
                      </a:txBody>
                      <a:tcPr/>
                    </a:tc>
                    <a:extLst>
                      <a:ext uri="{0D108BD9-81ED-4DB2-BD59-A6C34878D82A}">
                        <a16:rowId xmlns:a16="http://schemas.microsoft.com/office/drawing/2014/main" val="3683507387"/>
                      </a:ext>
                    </a:extLst>
                  </a:tr>
                  <a:tr h="370840">
                    <a:tc>
                      <a:txBody>
                        <a:bodyPr/>
                        <a:lstStyle/>
                        <a:p>
                          <a:r>
                            <a:rPr lang="en-US" sz="2400" dirty="0">
                              <a:latin typeface="Times New Roman" panose="02020603050405020304" pitchFamily="18" charset="0"/>
                            </a:rPr>
                            <a:t>3</a:t>
                          </a:r>
                        </a:p>
                      </a:txBody>
                      <a:tcPr/>
                    </a:tc>
                    <a:tc>
                      <a:txBody>
                        <a:bodyPr/>
                        <a:lstStyle/>
                        <a:p>
                          <a:r>
                            <a:rPr lang="en-US" sz="2400" dirty="0">
                              <a:latin typeface="Times New Roman" panose="02020603050405020304" pitchFamily="18" charset="0"/>
                            </a:rPr>
                            <a:t>5</a:t>
                          </a:r>
                        </a:p>
                      </a:txBody>
                      <a:tcPr/>
                    </a:tc>
                    <a:tc>
                      <a:txBody>
                        <a:bodyPr/>
                        <a:lstStyle/>
                        <a:p>
                          <a:r>
                            <a:rPr lang="en-US" sz="2400" dirty="0">
                              <a:latin typeface="Times New Roman" panose="02020603050405020304" pitchFamily="18" charset="0"/>
                            </a:rPr>
                            <a:t>1</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46</a:t>
                          </a:r>
                        </a:p>
                      </a:txBody>
                      <a:tcPr/>
                    </a:tc>
                    <a:tc>
                      <a:txBody>
                        <a:bodyPr/>
                        <a:lstStyle/>
                        <a:p>
                          <a:r>
                            <a:rPr lang="en-US" sz="2400" dirty="0">
                              <a:latin typeface="Times New Roman" panose="02020603050405020304" pitchFamily="18" charset="0"/>
                            </a:rPr>
                            <a:t>M</a:t>
                          </a:r>
                        </a:p>
                      </a:txBody>
                      <a:tcPr/>
                    </a:tc>
                    <a:tc>
                      <a:txBody>
                        <a:bodyPr/>
                        <a:lstStyle/>
                        <a:p>
                          <a:r>
                            <a:rPr lang="en-US" sz="2400" dirty="0">
                              <a:latin typeface="Times New Roman" panose="02020603050405020304" pitchFamily="18" charset="0"/>
                            </a:rPr>
                            <a:t>N</a:t>
                          </a:r>
                        </a:p>
                      </a:txBody>
                      <a:tcPr/>
                    </a:tc>
                    <a:extLst>
                      <a:ext uri="{0D108BD9-81ED-4DB2-BD59-A6C34878D82A}">
                        <a16:rowId xmlns:a16="http://schemas.microsoft.com/office/drawing/2014/main" val="1573450199"/>
                      </a:ext>
                    </a:extLst>
                  </a:tr>
                  <a:tr h="370840">
                    <a:tc>
                      <a:txBody>
                        <a:bodyPr/>
                        <a:lstStyle/>
                        <a:p>
                          <a:r>
                            <a:rPr lang="en-US" sz="2400" dirty="0">
                              <a:latin typeface="Times New Roman" panose="02020603050405020304" pitchFamily="18" charset="0"/>
                            </a:rPr>
                            <a:t>4</a:t>
                          </a:r>
                        </a:p>
                      </a:txBody>
                      <a:tcPr/>
                    </a:tc>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8</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37</a:t>
                          </a:r>
                        </a:p>
                      </a:txBody>
                      <a:tcPr/>
                    </a:tc>
                    <a:tc>
                      <a:txBody>
                        <a:bodyPr/>
                        <a:lstStyle/>
                        <a:p>
                          <a:r>
                            <a:rPr lang="en-US" sz="2400" dirty="0">
                              <a:latin typeface="Times New Roman" panose="02020603050405020304" pitchFamily="18" charset="0"/>
                            </a:rPr>
                            <a:t>F</a:t>
                          </a:r>
                        </a:p>
                      </a:txBody>
                      <a:tcPr/>
                    </a:tc>
                    <a:tc>
                      <a:txBody>
                        <a:bodyPr/>
                        <a:lstStyle/>
                        <a:p>
                          <a:r>
                            <a:rPr lang="en-US" sz="2400" dirty="0">
                              <a:latin typeface="Times New Roman" panose="02020603050405020304" pitchFamily="18" charset="0"/>
                            </a:rPr>
                            <a:t>Y</a:t>
                          </a:r>
                        </a:p>
                      </a:txBody>
                      <a:tcPr/>
                    </a:tc>
                    <a:extLst>
                      <a:ext uri="{0D108BD9-81ED-4DB2-BD59-A6C34878D82A}">
                        <a16:rowId xmlns:a16="http://schemas.microsoft.com/office/drawing/2014/main" val="3067848943"/>
                      </a:ext>
                    </a:extLst>
                  </a:tr>
                  <a:tr h="370840">
                    <a:tc>
                      <a:txBody>
                        <a:bodyPr/>
                        <a:lstStyle/>
                        <a:p>
                          <a:r>
                            <a:rPr lang="en-US" sz="2400" dirty="0">
                              <a:latin typeface="Times New Roman" panose="02020603050405020304" pitchFamily="18" charset="0"/>
                            </a:rPr>
                            <a:t>5</a:t>
                          </a:r>
                        </a:p>
                      </a:txBody>
                      <a:tcPr/>
                    </a:tc>
                    <a:tc>
                      <a:txBody>
                        <a:bodyPr/>
                        <a:lstStyle/>
                        <a:p>
                          <a:r>
                            <a:rPr lang="en-US" sz="2400" dirty="0">
                              <a:latin typeface="Times New Roman" panose="02020603050405020304" pitchFamily="18" charset="0"/>
                            </a:rPr>
                            <a:t>4</a:t>
                          </a:r>
                        </a:p>
                      </a:txBody>
                      <a:tcPr/>
                    </a:tc>
                    <a:tc>
                      <a:txBody>
                        <a:bodyPr/>
                        <a:lstStyle/>
                        <a:p>
                          <a:r>
                            <a:rPr lang="en-US" sz="2400" dirty="0">
                              <a:latin typeface="Times New Roman" panose="02020603050405020304" pitchFamily="18" charset="0"/>
                            </a:rPr>
                            <a:t>2</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89</a:t>
                          </a:r>
                        </a:p>
                      </a:txBody>
                      <a:tcPr/>
                    </a:tc>
                    <a:tc>
                      <a:txBody>
                        <a:bodyPr/>
                        <a:lstStyle/>
                        <a:p>
                          <a:r>
                            <a:rPr lang="en-US" sz="2400" dirty="0">
                              <a:latin typeface="Times New Roman" panose="02020603050405020304" pitchFamily="18" charset="0"/>
                            </a:rPr>
                            <a:t>M</a:t>
                          </a:r>
                        </a:p>
                      </a:txBody>
                      <a:tcPr/>
                    </a:tc>
                    <a:tc>
                      <a:txBody>
                        <a:bodyPr/>
                        <a:lstStyle/>
                        <a:p>
                          <a:r>
                            <a:rPr lang="en-US" sz="2400" dirty="0">
                              <a:latin typeface="Times New Roman" panose="02020603050405020304" pitchFamily="18" charset="0"/>
                            </a:rPr>
                            <a:t>N</a:t>
                          </a:r>
                        </a:p>
                      </a:txBody>
                      <a:tcPr/>
                    </a:tc>
                    <a:extLst>
                      <a:ext uri="{0D108BD9-81ED-4DB2-BD59-A6C34878D82A}">
                        <a16:rowId xmlns:a16="http://schemas.microsoft.com/office/drawing/2014/main" val="317705721"/>
                      </a:ext>
                    </a:extLst>
                  </a:tr>
                  <a:tr h="370840">
                    <a:tc>
                      <a:txBody>
                        <a:bodyPr/>
                        <a:lstStyle/>
                        <a:p>
                          <a:r>
                            <a:rPr lang="en-US" sz="2400" dirty="0">
                              <a:latin typeface="Times New Roman" panose="02020603050405020304" pitchFamily="18" charset="0"/>
                            </a:rPr>
                            <a:t>6</a:t>
                          </a:r>
                        </a:p>
                      </a:txBody>
                      <a:tcPr/>
                    </a:tc>
                    <a:tc>
                      <a:txBody>
                        <a:bodyPr/>
                        <a:lstStyle/>
                        <a:p>
                          <a:r>
                            <a:rPr lang="en-US" sz="2400" dirty="0">
                              <a:latin typeface="Times New Roman" panose="02020603050405020304" pitchFamily="18" charset="0"/>
                            </a:rPr>
                            <a:t>10</a:t>
                          </a:r>
                        </a:p>
                      </a:txBody>
                      <a:tcPr/>
                    </a:tc>
                    <a:tc>
                      <a:txBody>
                        <a:bodyPr/>
                        <a:lstStyle/>
                        <a:p>
                          <a:r>
                            <a:rPr lang="en-US" sz="2400" dirty="0">
                              <a:latin typeface="Times New Roman" panose="02020603050405020304" pitchFamily="18" charset="0"/>
                            </a:rPr>
                            <a:t>1</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23</a:t>
                          </a:r>
                        </a:p>
                      </a:txBody>
                      <a:tcPr/>
                    </a:tc>
                    <a:tc>
                      <a:txBody>
                        <a:bodyPr/>
                        <a:lstStyle/>
                        <a:p>
                          <a:r>
                            <a:rPr lang="en-US" sz="2400" dirty="0">
                              <a:latin typeface="Times New Roman" panose="02020603050405020304" pitchFamily="18" charset="0"/>
                            </a:rPr>
                            <a:t>F</a:t>
                          </a:r>
                        </a:p>
                      </a:txBody>
                      <a:tcPr/>
                    </a:tc>
                    <a:tc>
                      <a:txBody>
                        <a:bodyPr/>
                        <a:lstStyle/>
                        <a:p>
                          <a:r>
                            <a:rPr lang="en-US" sz="2400" dirty="0">
                              <a:latin typeface="Times New Roman" panose="02020603050405020304" pitchFamily="18" charset="0"/>
                            </a:rPr>
                            <a:t>Y</a:t>
                          </a:r>
                        </a:p>
                      </a:txBody>
                      <a:tcPr/>
                    </a:tc>
                    <a:extLst>
                      <a:ext uri="{0D108BD9-81ED-4DB2-BD59-A6C34878D82A}">
                        <a16:rowId xmlns:a16="http://schemas.microsoft.com/office/drawing/2014/main" val="1421316902"/>
                      </a:ext>
                    </a:extLst>
                  </a:tr>
                  <a:tr h="370840">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10</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67</a:t>
                          </a:r>
                        </a:p>
                      </a:txBody>
                      <a:tcPr/>
                    </a:tc>
                    <a:tc>
                      <a:txBody>
                        <a:bodyPr/>
                        <a:lstStyle/>
                        <a:p>
                          <a:r>
                            <a:rPr lang="en-US" sz="2400" dirty="0">
                              <a:latin typeface="Times New Roman" panose="02020603050405020304" pitchFamily="18" charset="0"/>
                            </a:rPr>
                            <a:t>M</a:t>
                          </a:r>
                        </a:p>
                      </a:txBody>
                      <a:tcPr/>
                    </a:tc>
                    <a:tc>
                      <a:txBody>
                        <a:bodyPr/>
                        <a:lstStyle/>
                        <a:p>
                          <a:r>
                            <a:rPr lang="en-US" sz="2400" dirty="0">
                              <a:latin typeface="Times New Roman" panose="02020603050405020304" pitchFamily="18" charset="0"/>
                            </a:rPr>
                            <a:t>N </a:t>
                          </a:r>
                        </a:p>
                      </a:txBody>
                      <a:tcPr/>
                    </a:tc>
                    <a:extLst>
                      <a:ext uri="{0D108BD9-81ED-4DB2-BD59-A6C34878D82A}">
                        <a16:rowId xmlns:a16="http://schemas.microsoft.com/office/drawing/2014/main" val="3120335065"/>
                      </a:ext>
                    </a:extLst>
                  </a:tr>
                  <a:tr h="370840">
                    <a:tc>
                      <a:txBody>
                        <a:bodyPr/>
                        <a:lstStyle/>
                        <a:p>
                          <a:r>
                            <a:rPr lang="en-US" sz="2400" dirty="0">
                              <a:latin typeface="Times New Roman" panose="02020603050405020304" pitchFamily="18" charset="0"/>
                            </a:rPr>
                            <a:t>8</a:t>
                          </a:r>
                        </a:p>
                      </a:txBody>
                      <a:tcPr/>
                    </a:tc>
                    <a:tc>
                      <a:txBody>
                        <a:bodyPr/>
                        <a:lstStyle/>
                        <a:p>
                          <a:r>
                            <a:rPr lang="en-US" sz="2400" dirty="0">
                              <a:latin typeface="Times New Roman" panose="02020603050405020304" pitchFamily="18" charset="0"/>
                            </a:rPr>
                            <a:t>5</a:t>
                          </a:r>
                        </a:p>
                      </a:txBody>
                      <a:tcPr/>
                    </a:tc>
                    <a:tc>
                      <a:txBody>
                        <a:bodyPr/>
                        <a:lstStyle/>
                        <a:p>
                          <a:r>
                            <a:rPr lang="en-US" sz="2400" dirty="0">
                              <a:latin typeface="Times New Roman" panose="02020603050405020304" pitchFamily="18" charset="0"/>
                            </a:rPr>
                            <a:t>6</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81</a:t>
                          </a:r>
                        </a:p>
                      </a:txBody>
                      <a:tcPr/>
                    </a:tc>
                    <a:tc>
                      <a:txBody>
                        <a:bodyPr/>
                        <a:lstStyle/>
                        <a:p>
                          <a:r>
                            <a:rPr lang="en-US" sz="2400" dirty="0">
                              <a:latin typeface="Times New Roman" panose="02020603050405020304" pitchFamily="18" charset="0"/>
                            </a:rPr>
                            <a:t>F</a:t>
                          </a:r>
                        </a:p>
                      </a:txBody>
                      <a:tcPr/>
                    </a:tc>
                    <a:tc>
                      <a:txBody>
                        <a:bodyPr/>
                        <a:lstStyle/>
                        <a:p>
                          <a:r>
                            <a:rPr lang="en-US" sz="2400" dirty="0">
                              <a:latin typeface="Times New Roman" panose="02020603050405020304" pitchFamily="18" charset="0"/>
                            </a:rPr>
                            <a:t>N</a:t>
                          </a:r>
                        </a:p>
                      </a:txBody>
                      <a:tcPr/>
                    </a:tc>
                    <a:extLst>
                      <a:ext uri="{0D108BD9-81ED-4DB2-BD59-A6C34878D82A}">
                        <a16:rowId xmlns:a16="http://schemas.microsoft.com/office/drawing/2014/main" val="1180700529"/>
                      </a:ext>
                    </a:extLst>
                  </a:tr>
                  <a:tr h="370840">
                    <a:tc>
                      <a:txBody>
                        <a:bodyPr/>
                        <a:lstStyle/>
                        <a:p>
                          <a:r>
                            <a:rPr lang="en-US" sz="2400" dirty="0">
                              <a:latin typeface="Times New Roman" panose="02020603050405020304" pitchFamily="18" charset="0"/>
                            </a:rPr>
                            <a:t>9</a:t>
                          </a:r>
                        </a:p>
                      </a:txBody>
                      <a:tcPr/>
                    </a:tc>
                    <a:tc>
                      <a:txBody>
                        <a:bodyPr/>
                        <a:lstStyle/>
                        <a:p>
                          <a:r>
                            <a:rPr lang="en-US" sz="2400" dirty="0">
                              <a:latin typeface="Times New Roman" panose="02020603050405020304" pitchFamily="18" charset="0"/>
                            </a:rPr>
                            <a:t>3</a:t>
                          </a:r>
                        </a:p>
                      </a:txBody>
                      <a:tcPr/>
                    </a:tc>
                    <a:tc>
                      <a:txBody>
                        <a:bodyPr/>
                        <a:lstStyle/>
                        <a:p>
                          <a:r>
                            <a:rPr lang="en-US" sz="2400" dirty="0">
                              <a:latin typeface="Times New Roman" panose="02020603050405020304" pitchFamily="18" charset="0"/>
                            </a:rPr>
                            <a:t>7</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16</a:t>
                          </a:r>
                        </a:p>
                      </a:txBody>
                      <a:tcPr/>
                    </a:tc>
                    <a:tc>
                      <a:txBody>
                        <a:bodyPr/>
                        <a:lstStyle/>
                        <a:p>
                          <a:r>
                            <a:rPr lang="en-US" sz="2400" dirty="0">
                              <a:latin typeface="Times New Roman" panose="02020603050405020304" pitchFamily="18" charset="0"/>
                            </a:rPr>
                            <a:t>F</a:t>
                          </a:r>
                        </a:p>
                      </a:txBody>
                      <a:tcPr/>
                    </a:tc>
                    <a:tc>
                      <a:txBody>
                        <a:bodyPr/>
                        <a:lstStyle/>
                        <a:p>
                          <a:r>
                            <a:rPr lang="en-US" sz="2400" dirty="0">
                              <a:latin typeface="Times New Roman" panose="02020603050405020304" pitchFamily="18" charset="0"/>
                            </a:rPr>
                            <a:t>Y</a:t>
                          </a:r>
                        </a:p>
                      </a:txBody>
                      <a:tcPr/>
                    </a:tc>
                    <a:extLst>
                      <a:ext uri="{0D108BD9-81ED-4DB2-BD59-A6C34878D82A}">
                        <a16:rowId xmlns:a16="http://schemas.microsoft.com/office/drawing/2014/main" val="1389079847"/>
                      </a:ext>
                    </a:extLst>
                  </a:tr>
                  <a:tr h="370840">
                    <a:tc>
                      <a:txBody>
                        <a:bodyPr/>
                        <a:lstStyle/>
                        <a:p>
                          <a:r>
                            <a:rPr lang="en-US" sz="2400" dirty="0">
                              <a:latin typeface="Times New Roman" panose="02020603050405020304" pitchFamily="18" charset="0"/>
                            </a:rPr>
                            <a:t>10</a:t>
                          </a:r>
                        </a:p>
                      </a:txBody>
                      <a:tcPr/>
                    </a:tc>
                    <a:tc>
                      <a:txBody>
                        <a:bodyPr/>
                        <a:lstStyle/>
                        <a:p>
                          <a:r>
                            <a:rPr lang="en-US" sz="2400" dirty="0">
                              <a:latin typeface="Times New Roman" panose="02020603050405020304" pitchFamily="18" charset="0"/>
                            </a:rPr>
                            <a:t>9</a:t>
                          </a:r>
                        </a:p>
                      </a:txBody>
                      <a:tcPr/>
                    </a:tc>
                    <a:tc>
                      <a:txBody>
                        <a:bodyPr/>
                        <a:lstStyle/>
                        <a:p>
                          <a:r>
                            <a:rPr lang="en-US" sz="2400" dirty="0">
                              <a:latin typeface="Times New Roman" panose="02020603050405020304" pitchFamily="18" charset="0"/>
                            </a:rPr>
                            <a:t>8</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72</a:t>
                          </a:r>
                        </a:p>
                      </a:txBody>
                      <a:tcPr/>
                    </a:tc>
                    <a:tc>
                      <a:txBody>
                        <a:bodyPr/>
                        <a:lstStyle/>
                        <a:p>
                          <a:r>
                            <a:rPr lang="en-US" sz="2400" dirty="0">
                              <a:latin typeface="Times New Roman" panose="02020603050405020304" pitchFamily="18" charset="0"/>
                            </a:rPr>
                            <a:t>F</a:t>
                          </a:r>
                        </a:p>
                      </a:txBody>
                      <a:tcPr/>
                    </a:tc>
                    <a:tc>
                      <a:txBody>
                        <a:bodyPr/>
                        <a:lstStyle/>
                        <a:p>
                          <a:r>
                            <a:rPr lang="en-US" sz="2400" dirty="0">
                              <a:latin typeface="Times New Roman" panose="02020603050405020304" pitchFamily="18" charset="0"/>
                            </a:rPr>
                            <a:t>Y</a:t>
                          </a:r>
                        </a:p>
                      </a:txBody>
                      <a:tcPr/>
                    </a:tc>
                    <a:extLst>
                      <a:ext uri="{0D108BD9-81ED-4DB2-BD59-A6C34878D82A}">
                        <a16:rowId xmlns:a16="http://schemas.microsoft.com/office/drawing/2014/main" val="1832426719"/>
                      </a:ext>
                    </a:extLst>
                  </a:tr>
                </a:tbl>
              </a:graphicData>
            </a:graphic>
          </p:graphicFrame>
        </mc:Choice>
        <mc:Fallback xmlns="">
          <p:graphicFrame>
            <p:nvGraphicFramePr>
              <p:cNvPr id="4" name="Table 4">
                <a:extLst>
                  <a:ext uri="{FF2B5EF4-FFF2-40B4-BE49-F238E27FC236}">
                    <a16:creationId xmlns:a16="http://schemas.microsoft.com/office/drawing/2014/main" id="{CC0291DC-F40F-4B2E-A973-28B773907203}"/>
                  </a:ext>
                </a:extLst>
              </p:cNvPr>
              <p:cNvGraphicFramePr>
                <a:graphicFrameLocks noGrp="1"/>
              </p:cNvGraphicFramePr>
              <p:nvPr>
                <p:extLst>
                  <p:ext uri="{D42A27DB-BD31-4B8C-83A1-F6EECF244321}">
                    <p14:modId xmlns:p14="http://schemas.microsoft.com/office/powerpoint/2010/main" val="2897031708"/>
                  </p:ext>
                </p:extLst>
              </p:nvPr>
            </p:nvGraphicFramePr>
            <p:xfrm>
              <a:off x="1905001" y="1524000"/>
              <a:ext cx="7620001" cy="5394960"/>
            </p:xfrm>
            <a:graphic>
              <a:graphicData uri="http://schemas.openxmlformats.org/drawingml/2006/table">
                <a:tbl>
                  <a:tblPr firstRow="1" bandRow="1">
                    <a:tableStyleId>{5C22544A-7EE6-4342-B048-85BDC9FD1C3A}</a:tableStyleId>
                  </a:tblPr>
                  <a:tblGrid>
                    <a:gridCol w="1350380">
                      <a:extLst>
                        <a:ext uri="{9D8B030D-6E8A-4147-A177-3AD203B41FA5}">
                          <a16:colId xmlns:a16="http://schemas.microsoft.com/office/drawing/2014/main" val="1382962599"/>
                        </a:ext>
                      </a:extLst>
                    </a:gridCol>
                    <a:gridCol w="771646">
                      <a:extLst>
                        <a:ext uri="{9D8B030D-6E8A-4147-A177-3AD203B41FA5}">
                          <a16:colId xmlns:a16="http://schemas.microsoft.com/office/drawing/2014/main" val="3110937995"/>
                        </a:ext>
                      </a:extLst>
                    </a:gridCol>
                    <a:gridCol w="675190">
                      <a:extLst>
                        <a:ext uri="{9D8B030D-6E8A-4147-A177-3AD203B41FA5}">
                          <a16:colId xmlns:a16="http://schemas.microsoft.com/office/drawing/2014/main" val="1332737986"/>
                        </a:ext>
                      </a:extLst>
                    </a:gridCol>
                    <a:gridCol w="578734">
                      <a:extLst>
                        <a:ext uri="{9D8B030D-6E8A-4147-A177-3AD203B41FA5}">
                          <a16:colId xmlns:a16="http://schemas.microsoft.com/office/drawing/2014/main" val="3121837830"/>
                        </a:ext>
                      </a:extLst>
                    </a:gridCol>
                    <a:gridCol w="868101">
                      <a:extLst>
                        <a:ext uri="{9D8B030D-6E8A-4147-A177-3AD203B41FA5}">
                          <a16:colId xmlns:a16="http://schemas.microsoft.com/office/drawing/2014/main" val="1180088120"/>
                        </a:ext>
                      </a:extLst>
                    </a:gridCol>
                    <a:gridCol w="1061013">
                      <a:extLst>
                        <a:ext uri="{9D8B030D-6E8A-4147-A177-3AD203B41FA5}">
                          <a16:colId xmlns:a16="http://schemas.microsoft.com/office/drawing/2014/main" val="2701551004"/>
                        </a:ext>
                      </a:extLst>
                    </a:gridCol>
                    <a:gridCol w="2314937">
                      <a:extLst>
                        <a:ext uri="{9D8B030D-6E8A-4147-A177-3AD203B41FA5}">
                          <a16:colId xmlns:a16="http://schemas.microsoft.com/office/drawing/2014/main" val="2100593018"/>
                        </a:ext>
                      </a:extLst>
                    </a:gridCol>
                  </a:tblGrid>
                  <a:tr h="822960">
                    <a:tc>
                      <a:txBody>
                        <a:bodyPr/>
                        <a:lstStyle/>
                        <a:p>
                          <a:r>
                            <a:rPr lang="en-US" sz="2400" dirty="0">
                              <a:latin typeface="Times New Roman" panose="02020603050405020304" pitchFamily="18" charset="0"/>
                            </a:rPr>
                            <a:t>Patient </a:t>
                          </a:r>
                          <a:r>
                            <a:rPr lang="en-US" sz="2400" dirty="0">
                              <a:highlight>
                                <a:srgbClr val="000080"/>
                              </a:highlight>
                            </a:rPr>
                            <a:t>(</a:t>
                          </a:r>
                          <a:r>
                            <a:rPr lang="en-US" sz="2400" dirty="0" err="1">
                              <a:highlight>
                                <a:srgbClr val="000080"/>
                              </a:highlight>
                            </a:rPr>
                            <a:t>i</a:t>
                          </a:r>
                          <a:r>
                            <a:rPr lang="en-US" sz="2400" dirty="0">
                              <a:highlight>
                                <a:srgbClr val="000080"/>
                              </a:highlight>
                            </a:rPr>
                            <a:t>)</a:t>
                          </a:r>
                        </a:p>
                      </a:txBody>
                      <a:tcPr/>
                    </a:tc>
                    <a:tc>
                      <a:txBody>
                        <a:bodyPr/>
                        <a:lstStyle/>
                        <a:p>
                          <a:endParaRPr lang="en-US"/>
                        </a:p>
                      </a:txBody>
                      <a:tcPr>
                        <a:blipFill>
                          <a:blip r:embed="rId3"/>
                          <a:stretch>
                            <a:fillRect l="-176984" t="-5926" r="-719841" b="-572593"/>
                          </a:stretch>
                        </a:blipFill>
                      </a:tcPr>
                    </a:tc>
                    <a:tc>
                      <a:txBody>
                        <a:bodyPr/>
                        <a:lstStyle/>
                        <a:p>
                          <a:endParaRPr lang="en-US"/>
                        </a:p>
                      </a:txBody>
                      <a:tcPr>
                        <a:blipFill>
                          <a:blip r:embed="rId3"/>
                          <a:stretch>
                            <a:fillRect l="-314414" t="-5926" r="-717117" b="-572593"/>
                          </a:stretch>
                        </a:blipFill>
                      </a:tcPr>
                    </a:tc>
                    <a:tc>
                      <a:txBody>
                        <a:bodyPr/>
                        <a:lstStyle/>
                        <a:p>
                          <a:endParaRPr lang="en-US"/>
                        </a:p>
                      </a:txBody>
                      <a:tcPr>
                        <a:blipFill>
                          <a:blip r:embed="rId3"/>
                          <a:stretch>
                            <a:fillRect l="-484211" t="-5926" r="-737895" b="-572593"/>
                          </a:stretch>
                        </a:blipFill>
                      </a:tcPr>
                    </a:tc>
                    <a:tc>
                      <a:txBody>
                        <a:bodyPr/>
                        <a:lstStyle/>
                        <a:p>
                          <a:r>
                            <a:rPr lang="en-US" sz="2400" dirty="0">
                              <a:latin typeface="Times New Roman" panose="02020603050405020304" pitchFamily="18" charset="0"/>
                            </a:rPr>
                            <a:t>Age</a:t>
                          </a:r>
                        </a:p>
                      </a:txBody>
                      <a:tcPr/>
                    </a:tc>
                    <a:tc>
                      <a:txBody>
                        <a:bodyPr/>
                        <a:lstStyle/>
                        <a:p>
                          <a:r>
                            <a:rPr lang="en-US" sz="2400" dirty="0">
                              <a:latin typeface="Times New Roman" panose="02020603050405020304" pitchFamily="18" charset="0"/>
                            </a:rPr>
                            <a:t>Sex</a:t>
                          </a:r>
                        </a:p>
                      </a:txBody>
                      <a:tcPr/>
                    </a:tc>
                    <a:tc>
                      <a:txBody>
                        <a:bodyPr/>
                        <a:lstStyle/>
                        <a:p>
                          <a:r>
                            <a:rPr lang="en-US" sz="2400" dirty="0">
                              <a:latin typeface="Times New Roman" panose="02020603050405020304" pitchFamily="18" charset="0"/>
                            </a:rPr>
                            <a:t>Comorbidities?</a:t>
                          </a:r>
                        </a:p>
                      </a:txBody>
                      <a:tcPr/>
                    </a:tc>
                    <a:extLst>
                      <a:ext uri="{0D108BD9-81ED-4DB2-BD59-A6C34878D82A}">
                        <a16:rowId xmlns:a16="http://schemas.microsoft.com/office/drawing/2014/main" val="2394106292"/>
                      </a:ext>
                    </a:extLst>
                  </a:tr>
                  <a:tr h="457200">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1</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24</a:t>
                          </a:r>
                        </a:p>
                      </a:txBody>
                      <a:tcPr/>
                    </a:tc>
                    <a:tc>
                      <a:txBody>
                        <a:bodyPr/>
                        <a:lstStyle/>
                        <a:p>
                          <a:r>
                            <a:rPr lang="en-US" sz="2400" dirty="0">
                              <a:latin typeface="Times New Roman" panose="02020603050405020304" pitchFamily="18" charset="0"/>
                            </a:rPr>
                            <a:t>M</a:t>
                          </a:r>
                        </a:p>
                      </a:txBody>
                      <a:tcPr/>
                    </a:tc>
                    <a:tc>
                      <a:txBody>
                        <a:bodyPr/>
                        <a:lstStyle/>
                        <a:p>
                          <a:r>
                            <a:rPr lang="en-US" sz="2400" dirty="0">
                              <a:latin typeface="Times New Roman" panose="02020603050405020304" pitchFamily="18" charset="0"/>
                            </a:rPr>
                            <a:t>Y</a:t>
                          </a:r>
                        </a:p>
                      </a:txBody>
                      <a:tcPr/>
                    </a:tc>
                    <a:extLst>
                      <a:ext uri="{0D108BD9-81ED-4DB2-BD59-A6C34878D82A}">
                        <a16:rowId xmlns:a16="http://schemas.microsoft.com/office/drawing/2014/main" val="509417205"/>
                      </a:ext>
                    </a:extLst>
                  </a:tr>
                  <a:tr h="457200">
                    <a:tc>
                      <a:txBody>
                        <a:bodyPr/>
                        <a:lstStyle/>
                        <a:p>
                          <a:r>
                            <a:rPr lang="en-US" sz="2400" dirty="0">
                              <a:highlight>
                                <a:srgbClr val="FFFF00"/>
                              </a:highlight>
                              <a:latin typeface="Times New Roman" panose="02020603050405020304" pitchFamily="18" charset="0"/>
                            </a:rPr>
                            <a:t>2</a:t>
                          </a:r>
                        </a:p>
                      </a:txBody>
                      <a:tcPr/>
                    </a:tc>
                    <a:tc>
                      <a:txBody>
                        <a:bodyPr/>
                        <a:lstStyle/>
                        <a:p>
                          <a:r>
                            <a:rPr lang="en-US" sz="2400" dirty="0">
                              <a:highlight>
                                <a:srgbClr val="FFFF00"/>
                              </a:highlight>
                              <a:latin typeface="Times New Roman" panose="02020603050405020304" pitchFamily="18" charset="0"/>
                            </a:rPr>
                            <a:t>5</a:t>
                          </a:r>
                        </a:p>
                      </a:txBody>
                      <a:tcPr/>
                    </a:tc>
                    <a:tc>
                      <a:txBody>
                        <a:bodyPr/>
                        <a:lstStyle/>
                        <a:p>
                          <a:r>
                            <a:rPr lang="en-US" sz="2400" dirty="0">
                              <a:highlight>
                                <a:srgbClr val="FFFF00"/>
                              </a:highlight>
                              <a:latin typeface="Times New Roman" panose="02020603050405020304" pitchFamily="18" charset="0"/>
                            </a:rPr>
                            <a:t>6</a:t>
                          </a:r>
                        </a:p>
                      </a:txBody>
                      <a:tcPr/>
                    </a:tc>
                    <a:tc>
                      <a:txBody>
                        <a:bodyPr/>
                        <a:lstStyle/>
                        <a:p>
                          <a:endParaRPr lang="en-US" sz="2400" dirty="0">
                            <a:highlight>
                              <a:srgbClr val="FFFF00"/>
                            </a:highlight>
                            <a:latin typeface="Times New Roman" panose="02020603050405020304" pitchFamily="18" charset="0"/>
                          </a:endParaRPr>
                        </a:p>
                      </a:txBody>
                      <a:tcPr/>
                    </a:tc>
                    <a:tc>
                      <a:txBody>
                        <a:bodyPr/>
                        <a:lstStyle/>
                        <a:p>
                          <a:r>
                            <a:rPr lang="en-US" sz="2400" dirty="0">
                              <a:highlight>
                                <a:srgbClr val="FFFF00"/>
                              </a:highlight>
                              <a:latin typeface="Times New Roman" panose="02020603050405020304" pitchFamily="18" charset="0"/>
                            </a:rPr>
                            <a:t>50</a:t>
                          </a:r>
                        </a:p>
                      </a:txBody>
                      <a:tcPr/>
                    </a:tc>
                    <a:tc>
                      <a:txBody>
                        <a:bodyPr/>
                        <a:lstStyle/>
                        <a:p>
                          <a:r>
                            <a:rPr lang="en-US" sz="2400" dirty="0">
                              <a:highlight>
                                <a:srgbClr val="FFFF00"/>
                              </a:highlight>
                              <a:latin typeface="Times New Roman" panose="02020603050405020304" pitchFamily="18" charset="0"/>
                            </a:rPr>
                            <a:t>M</a:t>
                          </a:r>
                        </a:p>
                      </a:txBody>
                      <a:tcPr/>
                    </a:tc>
                    <a:tc>
                      <a:txBody>
                        <a:bodyPr/>
                        <a:lstStyle/>
                        <a:p>
                          <a:r>
                            <a:rPr lang="en-US" sz="2400" dirty="0">
                              <a:highlight>
                                <a:srgbClr val="FFFF00"/>
                              </a:highlight>
                              <a:latin typeface="Times New Roman" panose="02020603050405020304" pitchFamily="18" charset="0"/>
                            </a:rPr>
                            <a:t>Y</a:t>
                          </a:r>
                        </a:p>
                      </a:txBody>
                      <a:tcPr/>
                    </a:tc>
                    <a:extLst>
                      <a:ext uri="{0D108BD9-81ED-4DB2-BD59-A6C34878D82A}">
                        <a16:rowId xmlns:a16="http://schemas.microsoft.com/office/drawing/2014/main" val="3683507387"/>
                      </a:ext>
                    </a:extLst>
                  </a:tr>
                  <a:tr h="457200">
                    <a:tc>
                      <a:txBody>
                        <a:bodyPr/>
                        <a:lstStyle/>
                        <a:p>
                          <a:r>
                            <a:rPr lang="en-US" sz="2400" dirty="0">
                              <a:latin typeface="Times New Roman" panose="02020603050405020304" pitchFamily="18" charset="0"/>
                            </a:rPr>
                            <a:t>3</a:t>
                          </a:r>
                        </a:p>
                      </a:txBody>
                      <a:tcPr/>
                    </a:tc>
                    <a:tc>
                      <a:txBody>
                        <a:bodyPr/>
                        <a:lstStyle/>
                        <a:p>
                          <a:r>
                            <a:rPr lang="en-US" sz="2400" dirty="0">
                              <a:latin typeface="Times New Roman" panose="02020603050405020304" pitchFamily="18" charset="0"/>
                            </a:rPr>
                            <a:t>5</a:t>
                          </a:r>
                        </a:p>
                      </a:txBody>
                      <a:tcPr/>
                    </a:tc>
                    <a:tc>
                      <a:txBody>
                        <a:bodyPr/>
                        <a:lstStyle/>
                        <a:p>
                          <a:r>
                            <a:rPr lang="en-US" sz="2400" dirty="0">
                              <a:latin typeface="Times New Roman" panose="02020603050405020304" pitchFamily="18" charset="0"/>
                            </a:rPr>
                            <a:t>1</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46</a:t>
                          </a:r>
                        </a:p>
                      </a:txBody>
                      <a:tcPr/>
                    </a:tc>
                    <a:tc>
                      <a:txBody>
                        <a:bodyPr/>
                        <a:lstStyle/>
                        <a:p>
                          <a:r>
                            <a:rPr lang="en-US" sz="2400" dirty="0">
                              <a:latin typeface="Times New Roman" panose="02020603050405020304" pitchFamily="18" charset="0"/>
                            </a:rPr>
                            <a:t>M</a:t>
                          </a:r>
                        </a:p>
                      </a:txBody>
                      <a:tcPr/>
                    </a:tc>
                    <a:tc>
                      <a:txBody>
                        <a:bodyPr/>
                        <a:lstStyle/>
                        <a:p>
                          <a:r>
                            <a:rPr lang="en-US" sz="2400" dirty="0">
                              <a:latin typeface="Times New Roman" panose="02020603050405020304" pitchFamily="18" charset="0"/>
                            </a:rPr>
                            <a:t>N</a:t>
                          </a:r>
                        </a:p>
                      </a:txBody>
                      <a:tcPr/>
                    </a:tc>
                    <a:extLst>
                      <a:ext uri="{0D108BD9-81ED-4DB2-BD59-A6C34878D82A}">
                        <a16:rowId xmlns:a16="http://schemas.microsoft.com/office/drawing/2014/main" val="1573450199"/>
                      </a:ext>
                    </a:extLst>
                  </a:tr>
                  <a:tr h="457200">
                    <a:tc>
                      <a:txBody>
                        <a:bodyPr/>
                        <a:lstStyle/>
                        <a:p>
                          <a:r>
                            <a:rPr lang="en-US" sz="2400" dirty="0">
                              <a:latin typeface="Times New Roman" panose="02020603050405020304" pitchFamily="18" charset="0"/>
                            </a:rPr>
                            <a:t>4</a:t>
                          </a:r>
                        </a:p>
                      </a:txBody>
                      <a:tcPr/>
                    </a:tc>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8</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37</a:t>
                          </a:r>
                        </a:p>
                      </a:txBody>
                      <a:tcPr/>
                    </a:tc>
                    <a:tc>
                      <a:txBody>
                        <a:bodyPr/>
                        <a:lstStyle/>
                        <a:p>
                          <a:r>
                            <a:rPr lang="en-US" sz="2400" dirty="0">
                              <a:latin typeface="Times New Roman" panose="02020603050405020304" pitchFamily="18" charset="0"/>
                            </a:rPr>
                            <a:t>F</a:t>
                          </a:r>
                        </a:p>
                      </a:txBody>
                      <a:tcPr/>
                    </a:tc>
                    <a:tc>
                      <a:txBody>
                        <a:bodyPr/>
                        <a:lstStyle/>
                        <a:p>
                          <a:r>
                            <a:rPr lang="en-US" sz="2400" dirty="0">
                              <a:latin typeface="Times New Roman" panose="02020603050405020304" pitchFamily="18" charset="0"/>
                            </a:rPr>
                            <a:t>Y</a:t>
                          </a:r>
                        </a:p>
                      </a:txBody>
                      <a:tcPr/>
                    </a:tc>
                    <a:extLst>
                      <a:ext uri="{0D108BD9-81ED-4DB2-BD59-A6C34878D82A}">
                        <a16:rowId xmlns:a16="http://schemas.microsoft.com/office/drawing/2014/main" val="3067848943"/>
                      </a:ext>
                    </a:extLst>
                  </a:tr>
                  <a:tr h="457200">
                    <a:tc>
                      <a:txBody>
                        <a:bodyPr/>
                        <a:lstStyle/>
                        <a:p>
                          <a:r>
                            <a:rPr lang="en-US" sz="2400" dirty="0">
                              <a:latin typeface="Times New Roman" panose="02020603050405020304" pitchFamily="18" charset="0"/>
                            </a:rPr>
                            <a:t>5</a:t>
                          </a:r>
                        </a:p>
                      </a:txBody>
                      <a:tcPr/>
                    </a:tc>
                    <a:tc>
                      <a:txBody>
                        <a:bodyPr/>
                        <a:lstStyle/>
                        <a:p>
                          <a:r>
                            <a:rPr lang="en-US" sz="2400" dirty="0">
                              <a:latin typeface="Times New Roman" panose="02020603050405020304" pitchFamily="18" charset="0"/>
                            </a:rPr>
                            <a:t>4</a:t>
                          </a:r>
                        </a:p>
                      </a:txBody>
                      <a:tcPr/>
                    </a:tc>
                    <a:tc>
                      <a:txBody>
                        <a:bodyPr/>
                        <a:lstStyle/>
                        <a:p>
                          <a:r>
                            <a:rPr lang="en-US" sz="2400" dirty="0">
                              <a:latin typeface="Times New Roman" panose="02020603050405020304" pitchFamily="18" charset="0"/>
                            </a:rPr>
                            <a:t>2</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89</a:t>
                          </a:r>
                        </a:p>
                      </a:txBody>
                      <a:tcPr/>
                    </a:tc>
                    <a:tc>
                      <a:txBody>
                        <a:bodyPr/>
                        <a:lstStyle/>
                        <a:p>
                          <a:r>
                            <a:rPr lang="en-US" sz="2400" dirty="0">
                              <a:latin typeface="Times New Roman" panose="02020603050405020304" pitchFamily="18" charset="0"/>
                            </a:rPr>
                            <a:t>M</a:t>
                          </a:r>
                        </a:p>
                      </a:txBody>
                      <a:tcPr/>
                    </a:tc>
                    <a:tc>
                      <a:txBody>
                        <a:bodyPr/>
                        <a:lstStyle/>
                        <a:p>
                          <a:r>
                            <a:rPr lang="en-US" sz="2400" dirty="0">
                              <a:latin typeface="Times New Roman" panose="02020603050405020304" pitchFamily="18" charset="0"/>
                            </a:rPr>
                            <a:t>N</a:t>
                          </a:r>
                        </a:p>
                      </a:txBody>
                      <a:tcPr/>
                    </a:tc>
                    <a:extLst>
                      <a:ext uri="{0D108BD9-81ED-4DB2-BD59-A6C34878D82A}">
                        <a16:rowId xmlns:a16="http://schemas.microsoft.com/office/drawing/2014/main" val="317705721"/>
                      </a:ext>
                    </a:extLst>
                  </a:tr>
                  <a:tr h="457200">
                    <a:tc>
                      <a:txBody>
                        <a:bodyPr/>
                        <a:lstStyle/>
                        <a:p>
                          <a:r>
                            <a:rPr lang="en-US" sz="2400" dirty="0">
                              <a:latin typeface="Times New Roman" panose="02020603050405020304" pitchFamily="18" charset="0"/>
                            </a:rPr>
                            <a:t>6</a:t>
                          </a:r>
                        </a:p>
                      </a:txBody>
                      <a:tcPr/>
                    </a:tc>
                    <a:tc>
                      <a:txBody>
                        <a:bodyPr/>
                        <a:lstStyle/>
                        <a:p>
                          <a:r>
                            <a:rPr lang="en-US" sz="2400" dirty="0">
                              <a:latin typeface="Times New Roman" panose="02020603050405020304" pitchFamily="18" charset="0"/>
                            </a:rPr>
                            <a:t>10</a:t>
                          </a:r>
                        </a:p>
                      </a:txBody>
                      <a:tcPr/>
                    </a:tc>
                    <a:tc>
                      <a:txBody>
                        <a:bodyPr/>
                        <a:lstStyle/>
                        <a:p>
                          <a:r>
                            <a:rPr lang="en-US" sz="2400" dirty="0">
                              <a:latin typeface="Times New Roman" panose="02020603050405020304" pitchFamily="18" charset="0"/>
                            </a:rPr>
                            <a:t>1</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23</a:t>
                          </a:r>
                        </a:p>
                      </a:txBody>
                      <a:tcPr/>
                    </a:tc>
                    <a:tc>
                      <a:txBody>
                        <a:bodyPr/>
                        <a:lstStyle/>
                        <a:p>
                          <a:r>
                            <a:rPr lang="en-US" sz="2400" dirty="0">
                              <a:latin typeface="Times New Roman" panose="02020603050405020304" pitchFamily="18" charset="0"/>
                            </a:rPr>
                            <a:t>F</a:t>
                          </a:r>
                        </a:p>
                      </a:txBody>
                      <a:tcPr/>
                    </a:tc>
                    <a:tc>
                      <a:txBody>
                        <a:bodyPr/>
                        <a:lstStyle/>
                        <a:p>
                          <a:r>
                            <a:rPr lang="en-US" sz="2400" dirty="0">
                              <a:latin typeface="Times New Roman" panose="02020603050405020304" pitchFamily="18" charset="0"/>
                            </a:rPr>
                            <a:t>Y</a:t>
                          </a:r>
                        </a:p>
                      </a:txBody>
                      <a:tcPr/>
                    </a:tc>
                    <a:extLst>
                      <a:ext uri="{0D108BD9-81ED-4DB2-BD59-A6C34878D82A}">
                        <a16:rowId xmlns:a16="http://schemas.microsoft.com/office/drawing/2014/main" val="1421316902"/>
                      </a:ext>
                    </a:extLst>
                  </a:tr>
                  <a:tr h="457200">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10</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67</a:t>
                          </a:r>
                        </a:p>
                      </a:txBody>
                      <a:tcPr/>
                    </a:tc>
                    <a:tc>
                      <a:txBody>
                        <a:bodyPr/>
                        <a:lstStyle/>
                        <a:p>
                          <a:r>
                            <a:rPr lang="en-US" sz="2400" dirty="0">
                              <a:latin typeface="Times New Roman" panose="02020603050405020304" pitchFamily="18" charset="0"/>
                            </a:rPr>
                            <a:t>M</a:t>
                          </a:r>
                        </a:p>
                      </a:txBody>
                      <a:tcPr/>
                    </a:tc>
                    <a:tc>
                      <a:txBody>
                        <a:bodyPr/>
                        <a:lstStyle/>
                        <a:p>
                          <a:r>
                            <a:rPr lang="en-US" sz="2400" dirty="0">
                              <a:latin typeface="Times New Roman" panose="02020603050405020304" pitchFamily="18" charset="0"/>
                            </a:rPr>
                            <a:t>N </a:t>
                          </a:r>
                        </a:p>
                      </a:txBody>
                      <a:tcPr/>
                    </a:tc>
                    <a:extLst>
                      <a:ext uri="{0D108BD9-81ED-4DB2-BD59-A6C34878D82A}">
                        <a16:rowId xmlns:a16="http://schemas.microsoft.com/office/drawing/2014/main" val="3120335065"/>
                      </a:ext>
                    </a:extLst>
                  </a:tr>
                  <a:tr h="457200">
                    <a:tc>
                      <a:txBody>
                        <a:bodyPr/>
                        <a:lstStyle/>
                        <a:p>
                          <a:r>
                            <a:rPr lang="en-US" sz="2400" dirty="0">
                              <a:latin typeface="Times New Roman" panose="02020603050405020304" pitchFamily="18" charset="0"/>
                            </a:rPr>
                            <a:t>8</a:t>
                          </a:r>
                        </a:p>
                      </a:txBody>
                      <a:tcPr/>
                    </a:tc>
                    <a:tc>
                      <a:txBody>
                        <a:bodyPr/>
                        <a:lstStyle/>
                        <a:p>
                          <a:r>
                            <a:rPr lang="en-US" sz="2400" dirty="0">
                              <a:latin typeface="Times New Roman" panose="02020603050405020304" pitchFamily="18" charset="0"/>
                            </a:rPr>
                            <a:t>5</a:t>
                          </a:r>
                        </a:p>
                      </a:txBody>
                      <a:tcPr/>
                    </a:tc>
                    <a:tc>
                      <a:txBody>
                        <a:bodyPr/>
                        <a:lstStyle/>
                        <a:p>
                          <a:r>
                            <a:rPr lang="en-US" sz="2400" dirty="0">
                              <a:latin typeface="Times New Roman" panose="02020603050405020304" pitchFamily="18" charset="0"/>
                            </a:rPr>
                            <a:t>6</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81</a:t>
                          </a:r>
                        </a:p>
                      </a:txBody>
                      <a:tcPr/>
                    </a:tc>
                    <a:tc>
                      <a:txBody>
                        <a:bodyPr/>
                        <a:lstStyle/>
                        <a:p>
                          <a:r>
                            <a:rPr lang="en-US" sz="2400" dirty="0">
                              <a:latin typeface="Times New Roman" panose="02020603050405020304" pitchFamily="18" charset="0"/>
                            </a:rPr>
                            <a:t>F</a:t>
                          </a:r>
                        </a:p>
                      </a:txBody>
                      <a:tcPr/>
                    </a:tc>
                    <a:tc>
                      <a:txBody>
                        <a:bodyPr/>
                        <a:lstStyle/>
                        <a:p>
                          <a:r>
                            <a:rPr lang="en-US" sz="2400" dirty="0">
                              <a:latin typeface="Times New Roman" panose="02020603050405020304" pitchFamily="18" charset="0"/>
                            </a:rPr>
                            <a:t>N</a:t>
                          </a:r>
                        </a:p>
                      </a:txBody>
                      <a:tcPr/>
                    </a:tc>
                    <a:extLst>
                      <a:ext uri="{0D108BD9-81ED-4DB2-BD59-A6C34878D82A}">
                        <a16:rowId xmlns:a16="http://schemas.microsoft.com/office/drawing/2014/main" val="1180700529"/>
                      </a:ext>
                    </a:extLst>
                  </a:tr>
                  <a:tr h="457200">
                    <a:tc>
                      <a:txBody>
                        <a:bodyPr/>
                        <a:lstStyle/>
                        <a:p>
                          <a:r>
                            <a:rPr lang="en-US" sz="2400" dirty="0">
                              <a:latin typeface="Times New Roman" panose="02020603050405020304" pitchFamily="18" charset="0"/>
                            </a:rPr>
                            <a:t>9</a:t>
                          </a:r>
                        </a:p>
                      </a:txBody>
                      <a:tcPr/>
                    </a:tc>
                    <a:tc>
                      <a:txBody>
                        <a:bodyPr/>
                        <a:lstStyle/>
                        <a:p>
                          <a:r>
                            <a:rPr lang="en-US" sz="2400" dirty="0">
                              <a:latin typeface="Times New Roman" panose="02020603050405020304" pitchFamily="18" charset="0"/>
                            </a:rPr>
                            <a:t>3</a:t>
                          </a:r>
                        </a:p>
                      </a:txBody>
                      <a:tcPr/>
                    </a:tc>
                    <a:tc>
                      <a:txBody>
                        <a:bodyPr/>
                        <a:lstStyle/>
                        <a:p>
                          <a:r>
                            <a:rPr lang="en-US" sz="2400" dirty="0">
                              <a:latin typeface="Times New Roman" panose="02020603050405020304" pitchFamily="18" charset="0"/>
                            </a:rPr>
                            <a:t>7</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16</a:t>
                          </a:r>
                        </a:p>
                      </a:txBody>
                      <a:tcPr/>
                    </a:tc>
                    <a:tc>
                      <a:txBody>
                        <a:bodyPr/>
                        <a:lstStyle/>
                        <a:p>
                          <a:r>
                            <a:rPr lang="en-US" sz="2400" dirty="0">
                              <a:latin typeface="Times New Roman" panose="02020603050405020304" pitchFamily="18" charset="0"/>
                            </a:rPr>
                            <a:t>F</a:t>
                          </a:r>
                        </a:p>
                      </a:txBody>
                      <a:tcPr/>
                    </a:tc>
                    <a:tc>
                      <a:txBody>
                        <a:bodyPr/>
                        <a:lstStyle/>
                        <a:p>
                          <a:r>
                            <a:rPr lang="en-US" sz="2400" dirty="0">
                              <a:latin typeface="Times New Roman" panose="02020603050405020304" pitchFamily="18" charset="0"/>
                            </a:rPr>
                            <a:t>Y</a:t>
                          </a:r>
                        </a:p>
                      </a:txBody>
                      <a:tcPr/>
                    </a:tc>
                    <a:extLst>
                      <a:ext uri="{0D108BD9-81ED-4DB2-BD59-A6C34878D82A}">
                        <a16:rowId xmlns:a16="http://schemas.microsoft.com/office/drawing/2014/main" val="1389079847"/>
                      </a:ext>
                    </a:extLst>
                  </a:tr>
                  <a:tr h="457200">
                    <a:tc>
                      <a:txBody>
                        <a:bodyPr/>
                        <a:lstStyle/>
                        <a:p>
                          <a:r>
                            <a:rPr lang="en-US" sz="2400" dirty="0">
                              <a:latin typeface="Times New Roman" panose="02020603050405020304" pitchFamily="18" charset="0"/>
                            </a:rPr>
                            <a:t>10</a:t>
                          </a:r>
                        </a:p>
                      </a:txBody>
                      <a:tcPr/>
                    </a:tc>
                    <a:tc>
                      <a:txBody>
                        <a:bodyPr/>
                        <a:lstStyle/>
                        <a:p>
                          <a:r>
                            <a:rPr lang="en-US" sz="2400" dirty="0">
                              <a:latin typeface="Times New Roman" panose="02020603050405020304" pitchFamily="18" charset="0"/>
                            </a:rPr>
                            <a:t>9</a:t>
                          </a:r>
                        </a:p>
                      </a:txBody>
                      <a:tcPr/>
                    </a:tc>
                    <a:tc>
                      <a:txBody>
                        <a:bodyPr/>
                        <a:lstStyle/>
                        <a:p>
                          <a:r>
                            <a:rPr lang="en-US" sz="2400" dirty="0">
                              <a:latin typeface="Times New Roman" panose="02020603050405020304" pitchFamily="18" charset="0"/>
                            </a:rPr>
                            <a:t>8</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72</a:t>
                          </a:r>
                        </a:p>
                      </a:txBody>
                      <a:tcPr/>
                    </a:tc>
                    <a:tc>
                      <a:txBody>
                        <a:bodyPr/>
                        <a:lstStyle/>
                        <a:p>
                          <a:r>
                            <a:rPr lang="en-US" sz="2400" dirty="0">
                              <a:latin typeface="Times New Roman" panose="02020603050405020304" pitchFamily="18" charset="0"/>
                            </a:rPr>
                            <a:t>F</a:t>
                          </a:r>
                        </a:p>
                      </a:txBody>
                      <a:tcPr/>
                    </a:tc>
                    <a:tc>
                      <a:txBody>
                        <a:bodyPr/>
                        <a:lstStyle/>
                        <a:p>
                          <a:r>
                            <a:rPr lang="en-US" sz="2400" dirty="0">
                              <a:latin typeface="Times New Roman" panose="02020603050405020304" pitchFamily="18" charset="0"/>
                            </a:rPr>
                            <a:t>Y</a:t>
                          </a:r>
                        </a:p>
                      </a:txBody>
                      <a:tcPr/>
                    </a:tc>
                    <a:extLst>
                      <a:ext uri="{0D108BD9-81ED-4DB2-BD59-A6C34878D82A}">
                        <a16:rowId xmlns:a16="http://schemas.microsoft.com/office/drawing/2014/main" val="1832426719"/>
                      </a:ext>
                    </a:extLst>
                  </a:tr>
                </a:tbl>
              </a:graphicData>
            </a:graphic>
          </p:graphicFrame>
        </mc:Fallback>
      </mc:AlternateContent>
      <p:sp>
        <p:nvSpPr>
          <p:cNvPr id="5" name="Right Brace 4">
            <a:extLst>
              <a:ext uri="{FF2B5EF4-FFF2-40B4-BE49-F238E27FC236}">
                <a16:creationId xmlns:a16="http://schemas.microsoft.com/office/drawing/2014/main" id="{FCBC76F5-30BE-4635-AD30-451AA3ED8578}"/>
              </a:ext>
            </a:extLst>
          </p:cNvPr>
          <p:cNvSpPr/>
          <p:nvPr/>
        </p:nvSpPr>
        <p:spPr>
          <a:xfrm rot="16200000">
            <a:off x="7106234" y="-629233"/>
            <a:ext cx="417933" cy="3962400"/>
          </a:xfrm>
          <a:prstGeom prst="rightBrace">
            <a:avLst/>
          </a:prstGeom>
          <a:ln w="5715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latin typeface="Times New Roman" panose="02020603050405020304" pitchFamily="18" charset="0"/>
            </a:endParaRPr>
          </a:p>
        </p:txBody>
      </p:sp>
      <p:sp>
        <p:nvSpPr>
          <p:cNvPr id="6" name="Right Brace 5">
            <a:extLst>
              <a:ext uri="{FF2B5EF4-FFF2-40B4-BE49-F238E27FC236}">
                <a16:creationId xmlns:a16="http://schemas.microsoft.com/office/drawing/2014/main" id="{DF9D4C9E-FC2B-4E4D-9796-0AC6AF24B194}"/>
              </a:ext>
            </a:extLst>
          </p:cNvPr>
          <p:cNvSpPr/>
          <p:nvPr/>
        </p:nvSpPr>
        <p:spPr>
          <a:xfrm>
            <a:off x="7696200" y="2819400"/>
            <a:ext cx="304800" cy="417934"/>
          </a:xfrm>
          <a:prstGeom prst="rightBrace">
            <a:avLst/>
          </a:prstGeom>
          <a:ln w="28575">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latin typeface="Times New Roman" panose="02020603050405020304" pitchFamily="18" charset="0"/>
            </a:endParaRPr>
          </a:p>
        </p:txBody>
      </p:sp>
      <p:sp>
        <p:nvSpPr>
          <p:cNvPr id="7" name="TextBox 6">
            <a:extLst>
              <a:ext uri="{FF2B5EF4-FFF2-40B4-BE49-F238E27FC236}">
                <a16:creationId xmlns:a16="http://schemas.microsoft.com/office/drawing/2014/main" id="{AC393ED3-6E99-4DD8-9F0E-58CC9C5BFA95}"/>
              </a:ext>
            </a:extLst>
          </p:cNvPr>
          <p:cNvSpPr txBox="1"/>
          <p:nvPr/>
        </p:nvSpPr>
        <p:spPr>
          <a:xfrm>
            <a:off x="8077200" y="2819400"/>
            <a:ext cx="2057400" cy="461665"/>
          </a:xfrm>
          <a:prstGeom prst="rect">
            <a:avLst/>
          </a:prstGeom>
          <a:noFill/>
        </p:spPr>
        <p:txBody>
          <a:bodyPr wrap="square" rtlCol="0">
            <a:spAutoFit/>
          </a:bodyPr>
          <a:lstStyle/>
          <a:p>
            <a:r>
              <a:rPr lang="en-US" sz="2400" b="1" dirty="0">
                <a:solidFill>
                  <a:srgbClr val="002060"/>
                </a:solidFill>
                <a:latin typeface="Times New Roman" panose="02020603050405020304" pitchFamily="18" charset="0"/>
              </a:rPr>
              <a:t>Observation</a:t>
            </a:r>
          </a:p>
        </p:txBody>
      </p:sp>
    </p:spTree>
    <p:extLst>
      <p:ext uri="{BB962C8B-B14F-4D97-AF65-F5344CB8AC3E}">
        <p14:creationId xmlns:p14="http://schemas.microsoft.com/office/powerpoint/2010/main" val="157535493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1" y="234677"/>
            <a:ext cx="8077200" cy="701040"/>
          </a:xfrm>
        </p:spPr>
        <p:txBody>
          <a:bodyPr>
            <a:normAutofit/>
          </a:bodyPr>
          <a:lstStyle/>
          <a:p>
            <a:r>
              <a:rPr lang="en-US" dirty="0"/>
              <a:t>Example: Treatment Outcomes</a:t>
            </a:r>
          </a:p>
        </p:txBody>
      </p:sp>
      <p:sp>
        <p:nvSpPr>
          <p:cNvPr id="3" name="Content Placeholder 2"/>
          <p:cNvSpPr>
            <a:spLocks noGrp="1"/>
          </p:cNvSpPr>
          <p:nvPr>
            <p:ph idx="1"/>
          </p:nvPr>
        </p:nvSpPr>
        <p:spPr>
          <a:xfrm>
            <a:off x="1066801" y="838200"/>
            <a:ext cx="8381999" cy="5562600"/>
          </a:xfrm>
        </p:spPr>
        <p:txBody>
          <a:bodyPr>
            <a:noAutofit/>
          </a:bodyPr>
          <a:lstStyle/>
          <a:p>
            <a:pPr marL="0" indent="0">
              <a:buNone/>
            </a:pPr>
            <a:r>
              <a:rPr lang="en-US" sz="2400" dirty="0"/>
              <a:t>How effective is a medical treatment? </a:t>
            </a:r>
          </a:p>
          <a:p>
            <a:pPr marL="0" indent="0">
              <a:buNone/>
            </a:pPr>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mc:AlternateContent xmlns:mc="http://schemas.openxmlformats.org/markup-compatibility/2006" xmlns:a14="http://schemas.microsoft.com/office/drawing/2010/main">
        <mc:Choice Requires="a14">
          <p:graphicFrame>
            <p:nvGraphicFramePr>
              <p:cNvPr id="4" name="Table 4">
                <a:extLst>
                  <a:ext uri="{FF2B5EF4-FFF2-40B4-BE49-F238E27FC236}">
                    <a16:creationId xmlns:a16="http://schemas.microsoft.com/office/drawing/2014/main" id="{CC0291DC-F40F-4B2E-A973-28B773907203}"/>
                  </a:ext>
                </a:extLst>
              </p:cNvPr>
              <p:cNvGraphicFramePr>
                <a:graphicFrameLocks noGrp="1"/>
              </p:cNvGraphicFramePr>
              <p:nvPr>
                <p:extLst>
                  <p:ext uri="{D42A27DB-BD31-4B8C-83A1-F6EECF244321}">
                    <p14:modId xmlns:p14="http://schemas.microsoft.com/office/powerpoint/2010/main" val="1474216283"/>
                  </p:ext>
                </p:extLst>
              </p:nvPr>
            </p:nvGraphicFramePr>
            <p:xfrm>
              <a:off x="1142998" y="1295400"/>
              <a:ext cx="8305800" cy="5494655"/>
            </p:xfrm>
            <a:graphic>
              <a:graphicData uri="http://schemas.openxmlformats.org/drawingml/2006/table">
                <a:tbl>
                  <a:tblPr firstRow="1" bandRow="1">
                    <a:tableStyleId>{5C22544A-7EE6-4342-B048-85BDC9FD1C3A}</a:tableStyleId>
                  </a:tblPr>
                  <a:tblGrid>
                    <a:gridCol w="2076450">
                      <a:extLst>
                        <a:ext uri="{9D8B030D-6E8A-4147-A177-3AD203B41FA5}">
                          <a16:colId xmlns:a16="http://schemas.microsoft.com/office/drawing/2014/main" val="1382962599"/>
                        </a:ext>
                      </a:extLst>
                    </a:gridCol>
                    <a:gridCol w="2076450">
                      <a:extLst>
                        <a:ext uri="{9D8B030D-6E8A-4147-A177-3AD203B41FA5}">
                          <a16:colId xmlns:a16="http://schemas.microsoft.com/office/drawing/2014/main" val="3110937995"/>
                        </a:ext>
                      </a:extLst>
                    </a:gridCol>
                    <a:gridCol w="2076450">
                      <a:extLst>
                        <a:ext uri="{9D8B030D-6E8A-4147-A177-3AD203B41FA5}">
                          <a16:colId xmlns:a16="http://schemas.microsoft.com/office/drawing/2014/main" val="1332737986"/>
                        </a:ext>
                      </a:extLst>
                    </a:gridCol>
                    <a:gridCol w="2076450">
                      <a:extLst>
                        <a:ext uri="{9D8B030D-6E8A-4147-A177-3AD203B41FA5}">
                          <a16:colId xmlns:a16="http://schemas.microsoft.com/office/drawing/2014/main" val="3121837830"/>
                        </a:ext>
                      </a:extLst>
                    </a:gridCol>
                  </a:tblGrid>
                  <a:tr h="413852">
                    <a:tc>
                      <a:txBody>
                        <a:bodyPr/>
                        <a:lstStyle/>
                        <a:p>
                          <a:r>
                            <a:rPr lang="en-US" sz="2400" dirty="0">
                              <a:latin typeface="Times New Roman" panose="02020603050405020304" pitchFamily="18" charset="0"/>
                            </a:rPr>
                            <a:t>Patient</a:t>
                          </a:r>
                        </a:p>
                      </a:txBody>
                      <a:tcPr/>
                    </a:tc>
                    <a:tc>
                      <a:txBody>
                        <a:bodyPr/>
                        <a:lstStyle/>
                        <a:p>
                          <a:pPr/>
                          <a14:m>
                            <m:oMathPara xmlns:m="http://schemas.openxmlformats.org/officeDocument/2006/math">
                              <m:oMathParaPr>
                                <m:jc m:val="centerGroup"/>
                              </m:oMathParaPr>
                              <m:oMath xmlns:m="http://schemas.openxmlformats.org/officeDocument/2006/math">
                                <m:sSup>
                                  <m:sSupPr>
                                    <m:ctrlPr>
                                      <a:rPr lang="en-US" sz="2400" b="1" i="1" smtClean="0">
                                        <a:latin typeface="Cambria Math" panose="02040503050406030204" pitchFamily="18" charset="0"/>
                                      </a:rPr>
                                    </m:ctrlPr>
                                  </m:sSupPr>
                                  <m:e>
                                    <m:r>
                                      <a:rPr lang="en-US" sz="2400" b="1" i="1" smtClean="0">
                                        <a:latin typeface="Cambria Math" panose="02040503050406030204" pitchFamily="18" charset="0"/>
                                      </a:rPr>
                                      <m:t>𝒀</m:t>
                                    </m:r>
                                  </m:e>
                                  <m:sup>
                                    <m:r>
                                      <a:rPr lang="en-US" sz="2400" b="1" i="1" smtClean="0">
                                        <a:latin typeface="Cambria Math" panose="02040503050406030204" pitchFamily="18" charset="0"/>
                                      </a:rPr>
                                      <m:t>𝟏</m:t>
                                    </m:r>
                                  </m:sup>
                                </m:sSup>
                              </m:oMath>
                            </m:oMathPara>
                          </a14:m>
                          <a:endParaRPr lang="en-US" sz="2400" dirty="0">
                            <a:latin typeface="Times New Roman" panose="02020603050405020304" pitchFamily="18" charset="0"/>
                          </a:endParaRPr>
                        </a:p>
                      </a:txBody>
                      <a:tcPr/>
                    </a:tc>
                    <a:tc>
                      <a:txBody>
                        <a:bodyPr/>
                        <a:lstStyle/>
                        <a:p>
                          <a:pPr/>
                          <a14:m>
                            <m:oMathPara xmlns:m="http://schemas.openxmlformats.org/officeDocument/2006/math">
                              <m:oMathParaPr>
                                <m:jc m:val="centerGroup"/>
                              </m:oMathParaPr>
                              <m:oMath xmlns:m="http://schemas.openxmlformats.org/officeDocument/2006/math">
                                <m:sSup>
                                  <m:sSupPr>
                                    <m:ctrlPr>
                                      <a:rPr lang="en-US" sz="2400" b="1" i="1" smtClean="0">
                                        <a:latin typeface="Cambria Math" panose="02040503050406030204" pitchFamily="18" charset="0"/>
                                      </a:rPr>
                                    </m:ctrlPr>
                                  </m:sSupPr>
                                  <m:e>
                                    <m:r>
                                      <a:rPr lang="en-US" sz="2400" b="1" i="1" smtClean="0">
                                        <a:latin typeface="Cambria Math" panose="02040503050406030204" pitchFamily="18" charset="0"/>
                                      </a:rPr>
                                      <m:t>𝒀</m:t>
                                    </m:r>
                                  </m:e>
                                  <m:sup>
                                    <m:r>
                                      <a:rPr lang="en-US" sz="2400" b="1" i="1" smtClean="0">
                                        <a:latin typeface="Cambria Math" panose="02040503050406030204" pitchFamily="18" charset="0"/>
                                      </a:rPr>
                                      <m:t>𝟎</m:t>
                                    </m:r>
                                  </m:sup>
                                </m:sSup>
                              </m:oMath>
                            </m:oMathPara>
                          </a14:m>
                          <a:endParaRPr lang="en-US" sz="2400" dirty="0">
                            <a:latin typeface="Times New Roman" panose="02020603050405020304" pitchFamily="18"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𝜹</m:t>
                                </m:r>
                              </m:oMath>
                            </m:oMathPara>
                          </a14:m>
                          <a:endParaRPr lang="en-US" sz="2400" dirty="0">
                            <a:latin typeface="Times New Roman" panose="02020603050405020304" pitchFamily="18" charset="0"/>
                          </a:endParaRPr>
                        </a:p>
                      </a:txBody>
                      <a:tcPr/>
                    </a:tc>
                    <a:extLst>
                      <a:ext uri="{0D108BD9-81ED-4DB2-BD59-A6C34878D82A}">
                        <a16:rowId xmlns:a16="http://schemas.microsoft.com/office/drawing/2014/main" val="2394106292"/>
                      </a:ext>
                    </a:extLst>
                  </a:tr>
                  <a:tr h="412650">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6</a:t>
                          </a:r>
                        </a:p>
                      </a:txBody>
                      <a:tcPr/>
                    </a:tc>
                    <a:extLst>
                      <a:ext uri="{0D108BD9-81ED-4DB2-BD59-A6C34878D82A}">
                        <a16:rowId xmlns:a16="http://schemas.microsoft.com/office/drawing/2014/main" val="509417205"/>
                      </a:ext>
                    </a:extLst>
                  </a:tr>
                  <a:tr h="412650">
                    <a:tc>
                      <a:txBody>
                        <a:bodyPr/>
                        <a:lstStyle/>
                        <a:p>
                          <a:r>
                            <a:rPr lang="en-US" sz="2400" dirty="0">
                              <a:latin typeface="Times New Roman" panose="02020603050405020304" pitchFamily="18" charset="0"/>
                            </a:rPr>
                            <a:t>2</a:t>
                          </a:r>
                        </a:p>
                      </a:txBody>
                      <a:tcPr/>
                    </a:tc>
                    <a:tc>
                      <a:txBody>
                        <a:bodyPr/>
                        <a:lstStyle/>
                        <a:p>
                          <a:r>
                            <a:rPr lang="en-US" sz="2400" dirty="0">
                              <a:latin typeface="Times New Roman" panose="02020603050405020304" pitchFamily="18" charset="0"/>
                            </a:rPr>
                            <a:t>5</a:t>
                          </a:r>
                        </a:p>
                      </a:txBody>
                      <a:tcPr/>
                    </a:tc>
                    <a:tc>
                      <a:txBody>
                        <a:bodyPr/>
                        <a:lstStyle/>
                        <a:p>
                          <a:r>
                            <a:rPr lang="en-US" sz="2400" dirty="0">
                              <a:latin typeface="Times New Roman" panose="02020603050405020304" pitchFamily="18" charset="0"/>
                            </a:rPr>
                            <a:t>6</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3683507387"/>
                      </a:ext>
                    </a:extLst>
                  </a:tr>
                  <a:tr h="412650">
                    <a:tc>
                      <a:txBody>
                        <a:bodyPr/>
                        <a:lstStyle/>
                        <a:p>
                          <a:r>
                            <a:rPr lang="en-US" sz="2400" dirty="0">
                              <a:latin typeface="Times New Roman" panose="02020603050405020304" pitchFamily="18" charset="0"/>
                            </a:rPr>
                            <a:t>3</a:t>
                          </a:r>
                        </a:p>
                      </a:txBody>
                      <a:tcPr/>
                    </a:tc>
                    <a:tc>
                      <a:txBody>
                        <a:bodyPr/>
                        <a:lstStyle/>
                        <a:p>
                          <a:r>
                            <a:rPr lang="en-US" sz="2400" dirty="0">
                              <a:latin typeface="Times New Roman" panose="02020603050405020304" pitchFamily="18" charset="0"/>
                            </a:rPr>
                            <a:t>5</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4</a:t>
                          </a:r>
                        </a:p>
                      </a:txBody>
                      <a:tcPr/>
                    </a:tc>
                    <a:extLst>
                      <a:ext uri="{0D108BD9-81ED-4DB2-BD59-A6C34878D82A}">
                        <a16:rowId xmlns:a16="http://schemas.microsoft.com/office/drawing/2014/main" val="1573450199"/>
                      </a:ext>
                    </a:extLst>
                  </a:tr>
                  <a:tr h="412650">
                    <a:tc>
                      <a:txBody>
                        <a:bodyPr/>
                        <a:lstStyle/>
                        <a:p>
                          <a:r>
                            <a:rPr lang="en-US" sz="2400" dirty="0">
                              <a:latin typeface="Times New Roman" panose="02020603050405020304" pitchFamily="18" charset="0"/>
                            </a:rPr>
                            <a:t>4</a:t>
                          </a:r>
                        </a:p>
                      </a:txBody>
                      <a:tcPr/>
                    </a:tc>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8</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3067848943"/>
                      </a:ext>
                    </a:extLst>
                  </a:tr>
                  <a:tr h="412650">
                    <a:tc>
                      <a:txBody>
                        <a:bodyPr/>
                        <a:lstStyle/>
                        <a:p>
                          <a:r>
                            <a:rPr lang="en-US" sz="2400" dirty="0">
                              <a:latin typeface="Times New Roman" panose="02020603050405020304" pitchFamily="18" charset="0"/>
                            </a:rPr>
                            <a:t>5</a:t>
                          </a:r>
                        </a:p>
                      </a:txBody>
                      <a:tcPr/>
                    </a:tc>
                    <a:tc>
                      <a:txBody>
                        <a:bodyPr/>
                        <a:lstStyle/>
                        <a:p>
                          <a:r>
                            <a:rPr lang="en-US" sz="2400" dirty="0">
                              <a:latin typeface="Times New Roman" panose="02020603050405020304" pitchFamily="18" charset="0"/>
                            </a:rPr>
                            <a:t>4</a:t>
                          </a:r>
                        </a:p>
                      </a:txBody>
                      <a:tcPr/>
                    </a:tc>
                    <a:tc>
                      <a:txBody>
                        <a:bodyPr/>
                        <a:lstStyle/>
                        <a:p>
                          <a:r>
                            <a:rPr lang="en-US" sz="2400" dirty="0">
                              <a:latin typeface="Times New Roman" panose="02020603050405020304" pitchFamily="18" charset="0"/>
                            </a:rPr>
                            <a:t>2</a:t>
                          </a:r>
                        </a:p>
                      </a:txBody>
                      <a:tcPr/>
                    </a:tc>
                    <a:tc>
                      <a:txBody>
                        <a:bodyPr/>
                        <a:lstStyle/>
                        <a:p>
                          <a:r>
                            <a:rPr lang="en-US" sz="2400" dirty="0">
                              <a:latin typeface="Times New Roman" panose="02020603050405020304" pitchFamily="18" charset="0"/>
                            </a:rPr>
                            <a:t>2</a:t>
                          </a:r>
                        </a:p>
                      </a:txBody>
                      <a:tcPr/>
                    </a:tc>
                    <a:extLst>
                      <a:ext uri="{0D108BD9-81ED-4DB2-BD59-A6C34878D82A}">
                        <a16:rowId xmlns:a16="http://schemas.microsoft.com/office/drawing/2014/main" val="317705721"/>
                      </a:ext>
                    </a:extLst>
                  </a:tr>
                  <a:tr h="412650">
                    <a:tc>
                      <a:txBody>
                        <a:bodyPr/>
                        <a:lstStyle/>
                        <a:p>
                          <a:r>
                            <a:rPr lang="en-US" sz="2400" dirty="0">
                              <a:latin typeface="Times New Roman" panose="02020603050405020304" pitchFamily="18" charset="0"/>
                            </a:rPr>
                            <a:t>6</a:t>
                          </a:r>
                        </a:p>
                      </a:txBody>
                      <a:tcPr/>
                    </a:tc>
                    <a:tc>
                      <a:txBody>
                        <a:bodyPr/>
                        <a:lstStyle/>
                        <a:p>
                          <a:r>
                            <a:rPr lang="en-US" sz="2400" dirty="0">
                              <a:latin typeface="Times New Roman" panose="02020603050405020304" pitchFamily="18" charset="0"/>
                            </a:rPr>
                            <a:t>10</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9</a:t>
                          </a:r>
                        </a:p>
                      </a:txBody>
                      <a:tcPr/>
                    </a:tc>
                    <a:extLst>
                      <a:ext uri="{0D108BD9-81ED-4DB2-BD59-A6C34878D82A}">
                        <a16:rowId xmlns:a16="http://schemas.microsoft.com/office/drawing/2014/main" val="1421316902"/>
                      </a:ext>
                    </a:extLst>
                  </a:tr>
                  <a:tr h="412650">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10</a:t>
                          </a:r>
                        </a:p>
                      </a:txBody>
                      <a:tcPr/>
                    </a:tc>
                    <a:tc>
                      <a:txBody>
                        <a:bodyPr/>
                        <a:lstStyle/>
                        <a:p>
                          <a:r>
                            <a:rPr lang="en-US" sz="2400" dirty="0">
                              <a:latin typeface="Times New Roman" panose="02020603050405020304" pitchFamily="18" charset="0"/>
                            </a:rPr>
                            <a:t>-9</a:t>
                          </a:r>
                        </a:p>
                      </a:txBody>
                      <a:tcPr/>
                    </a:tc>
                    <a:extLst>
                      <a:ext uri="{0D108BD9-81ED-4DB2-BD59-A6C34878D82A}">
                        <a16:rowId xmlns:a16="http://schemas.microsoft.com/office/drawing/2014/main" val="3120335065"/>
                      </a:ext>
                    </a:extLst>
                  </a:tr>
                  <a:tr h="412650">
                    <a:tc>
                      <a:txBody>
                        <a:bodyPr/>
                        <a:lstStyle/>
                        <a:p>
                          <a:r>
                            <a:rPr lang="en-US" sz="2400" dirty="0">
                              <a:latin typeface="Times New Roman" panose="02020603050405020304" pitchFamily="18" charset="0"/>
                            </a:rPr>
                            <a:t>8</a:t>
                          </a:r>
                        </a:p>
                      </a:txBody>
                      <a:tcPr/>
                    </a:tc>
                    <a:tc>
                      <a:txBody>
                        <a:bodyPr/>
                        <a:lstStyle/>
                        <a:p>
                          <a:r>
                            <a:rPr lang="en-US" sz="2400" dirty="0">
                              <a:latin typeface="Times New Roman" panose="02020603050405020304" pitchFamily="18" charset="0"/>
                            </a:rPr>
                            <a:t>5</a:t>
                          </a:r>
                        </a:p>
                      </a:txBody>
                      <a:tcPr/>
                    </a:tc>
                    <a:tc>
                      <a:txBody>
                        <a:bodyPr/>
                        <a:lstStyle/>
                        <a:p>
                          <a:r>
                            <a:rPr lang="en-US" sz="2400" dirty="0">
                              <a:latin typeface="Times New Roman" panose="02020603050405020304" pitchFamily="18" charset="0"/>
                            </a:rPr>
                            <a:t>6</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1180700529"/>
                      </a:ext>
                    </a:extLst>
                  </a:tr>
                  <a:tr h="412650">
                    <a:tc>
                      <a:txBody>
                        <a:bodyPr/>
                        <a:lstStyle/>
                        <a:p>
                          <a:r>
                            <a:rPr lang="en-US" sz="2400" dirty="0">
                              <a:latin typeface="Times New Roman" panose="02020603050405020304" pitchFamily="18" charset="0"/>
                            </a:rPr>
                            <a:t>9</a:t>
                          </a:r>
                        </a:p>
                      </a:txBody>
                      <a:tcPr/>
                    </a:tc>
                    <a:tc>
                      <a:txBody>
                        <a:bodyPr/>
                        <a:lstStyle/>
                        <a:p>
                          <a:r>
                            <a:rPr lang="en-US" sz="2400" dirty="0">
                              <a:latin typeface="Times New Roman" panose="02020603050405020304" pitchFamily="18" charset="0"/>
                            </a:rPr>
                            <a:t>3</a:t>
                          </a:r>
                        </a:p>
                      </a:txBody>
                      <a:tcPr/>
                    </a:tc>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-4</a:t>
                          </a:r>
                        </a:p>
                      </a:txBody>
                      <a:tcPr/>
                    </a:tc>
                    <a:extLst>
                      <a:ext uri="{0D108BD9-81ED-4DB2-BD59-A6C34878D82A}">
                        <a16:rowId xmlns:a16="http://schemas.microsoft.com/office/drawing/2014/main" val="1389079847"/>
                      </a:ext>
                    </a:extLst>
                  </a:tr>
                  <a:tr h="412650">
                    <a:tc>
                      <a:txBody>
                        <a:bodyPr/>
                        <a:lstStyle/>
                        <a:p>
                          <a:r>
                            <a:rPr lang="en-US" sz="2400" dirty="0">
                              <a:latin typeface="Times New Roman" panose="02020603050405020304" pitchFamily="18" charset="0"/>
                            </a:rPr>
                            <a:t>10</a:t>
                          </a:r>
                        </a:p>
                      </a:txBody>
                      <a:tcPr/>
                    </a:tc>
                    <a:tc>
                      <a:txBody>
                        <a:bodyPr/>
                        <a:lstStyle/>
                        <a:p>
                          <a:r>
                            <a:rPr lang="en-US" sz="2400" dirty="0">
                              <a:latin typeface="Times New Roman" panose="02020603050405020304" pitchFamily="18" charset="0"/>
                            </a:rPr>
                            <a:t>9</a:t>
                          </a:r>
                        </a:p>
                      </a:txBody>
                      <a:tcPr/>
                    </a:tc>
                    <a:tc>
                      <a:txBody>
                        <a:bodyPr/>
                        <a:lstStyle/>
                        <a:p>
                          <a:r>
                            <a:rPr lang="en-US" sz="2400" dirty="0">
                              <a:latin typeface="Times New Roman" panose="02020603050405020304" pitchFamily="18" charset="0"/>
                            </a:rPr>
                            <a:t>8</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1832426719"/>
                      </a:ext>
                    </a:extLst>
                  </a:tr>
                  <a:tr h="412650">
                    <a:tc>
                      <a:txBody>
                        <a:bodyPr/>
                        <a:lstStyle/>
                        <a:p>
                          <a:r>
                            <a:rPr lang="en-US" sz="2400" b="1" dirty="0">
                              <a:latin typeface="Times New Roman" panose="02020603050405020304" pitchFamily="18" charset="0"/>
                            </a:rPr>
                            <a:t>ATE</a:t>
                          </a:r>
                        </a:p>
                      </a:txBody>
                      <a:tcPr>
                        <a:solidFill>
                          <a:srgbClr val="FFC000"/>
                        </a:solidFill>
                      </a:tcPr>
                    </a:tc>
                    <a:tc>
                      <a:txBody>
                        <a:bodyPr/>
                        <a:lstStyle/>
                        <a:p>
                          <a:r>
                            <a:rPr lang="en-US" sz="2400" b="1" dirty="0">
                              <a:latin typeface="Times New Roman" panose="02020603050405020304" pitchFamily="18" charset="0"/>
                            </a:rPr>
                            <a:t>5.6</a:t>
                          </a:r>
                        </a:p>
                      </a:txBody>
                      <a:tcPr>
                        <a:solidFill>
                          <a:srgbClr val="FFC000"/>
                        </a:solidFill>
                      </a:tcPr>
                    </a:tc>
                    <a:tc>
                      <a:txBody>
                        <a:bodyPr/>
                        <a:lstStyle/>
                        <a:p>
                          <a:r>
                            <a:rPr lang="en-US" sz="2400" b="1" dirty="0">
                              <a:latin typeface="Times New Roman" panose="02020603050405020304" pitchFamily="18" charset="0"/>
                            </a:rPr>
                            <a:t>5.0</a:t>
                          </a:r>
                        </a:p>
                      </a:txBody>
                      <a:tcPr>
                        <a:solidFill>
                          <a:srgbClr val="FFC000"/>
                        </a:solidFill>
                      </a:tcPr>
                    </a:tc>
                    <a:tc>
                      <a:txBody>
                        <a:bodyPr/>
                        <a:lstStyle/>
                        <a:p>
                          <a:r>
                            <a:rPr lang="en-US" sz="2400" b="1" dirty="0">
                              <a:latin typeface="Times New Roman" panose="02020603050405020304" pitchFamily="18" charset="0"/>
                            </a:rPr>
                            <a:t>0.6</a:t>
                          </a:r>
                        </a:p>
                      </a:txBody>
                      <a:tcPr>
                        <a:solidFill>
                          <a:srgbClr val="FFC000"/>
                        </a:solidFill>
                      </a:tcPr>
                    </a:tc>
                    <a:extLst>
                      <a:ext uri="{0D108BD9-81ED-4DB2-BD59-A6C34878D82A}">
                        <a16:rowId xmlns:a16="http://schemas.microsoft.com/office/drawing/2014/main" val="3787958836"/>
                      </a:ext>
                    </a:extLst>
                  </a:tr>
                </a:tbl>
              </a:graphicData>
            </a:graphic>
          </p:graphicFrame>
        </mc:Choice>
        <mc:Fallback xmlns="">
          <p:graphicFrame>
            <p:nvGraphicFramePr>
              <p:cNvPr id="4" name="Table 4">
                <a:extLst>
                  <a:ext uri="{FF2B5EF4-FFF2-40B4-BE49-F238E27FC236}">
                    <a16:creationId xmlns:a16="http://schemas.microsoft.com/office/drawing/2014/main" id="{CC0291DC-F40F-4B2E-A973-28B773907203}"/>
                  </a:ext>
                </a:extLst>
              </p:cNvPr>
              <p:cNvGraphicFramePr>
                <a:graphicFrameLocks noGrp="1"/>
              </p:cNvGraphicFramePr>
              <p:nvPr>
                <p:extLst>
                  <p:ext uri="{D42A27DB-BD31-4B8C-83A1-F6EECF244321}">
                    <p14:modId xmlns:p14="http://schemas.microsoft.com/office/powerpoint/2010/main" val="1474216283"/>
                  </p:ext>
                </p:extLst>
              </p:nvPr>
            </p:nvGraphicFramePr>
            <p:xfrm>
              <a:off x="1142998" y="1295400"/>
              <a:ext cx="8305800" cy="5494655"/>
            </p:xfrm>
            <a:graphic>
              <a:graphicData uri="http://schemas.openxmlformats.org/drawingml/2006/table">
                <a:tbl>
                  <a:tblPr firstRow="1" bandRow="1">
                    <a:tableStyleId>{5C22544A-7EE6-4342-B048-85BDC9FD1C3A}</a:tableStyleId>
                  </a:tblPr>
                  <a:tblGrid>
                    <a:gridCol w="2076450">
                      <a:extLst>
                        <a:ext uri="{9D8B030D-6E8A-4147-A177-3AD203B41FA5}">
                          <a16:colId xmlns:a16="http://schemas.microsoft.com/office/drawing/2014/main" val="1382962599"/>
                        </a:ext>
                      </a:extLst>
                    </a:gridCol>
                    <a:gridCol w="2076450">
                      <a:extLst>
                        <a:ext uri="{9D8B030D-6E8A-4147-A177-3AD203B41FA5}">
                          <a16:colId xmlns:a16="http://schemas.microsoft.com/office/drawing/2014/main" val="3110937995"/>
                        </a:ext>
                      </a:extLst>
                    </a:gridCol>
                    <a:gridCol w="2076450">
                      <a:extLst>
                        <a:ext uri="{9D8B030D-6E8A-4147-A177-3AD203B41FA5}">
                          <a16:colId xmlns:a16="http://schemas.microsoft.com/office/drawing/2014/main" val="1332737986"/>
                        </a:ext>
                      </a:extLst>
                    </a:gridCol>
                    <a:gridCol w="2076450">
                      <a:extLst>
                        <a:ext uri="{9D8B030D-6E8A-4147-A177-3AD203B41FA5}">
                          <a16:colId xmlns:a16="http://schemas.microsoft.com/office/drawing/2014/main" val="3121837830"/>
                        </a:ext>
                      </a:extLst>
                    </a:gridCol>
                  </a:tblGrid>
                  <a:tr h="465455">
                    <a:tc>
                      <a:txBody>
                        <a:bodyPr/>
                        <a:lstStyle/>
                        <a:p>
                          <a:r>
                            <a:rPr lang="en-US" sz="2400" dirty="0">
                              <a:latin typeface="Times New Roman" panose="02020603050405020304" pitchFamily="18" charset="0"/>
                            </a:rPr>
                            <a:t>Patient</a:t>
                          </a:r>
                        </a:p>
                      </a:txBody>
                      <a:tcPr/>
                    </a:tc>
                    <a:tc>
                      <a:txBody>
                        <a:bodyPr/>
                        <a:lstStyle/>
                        <a:p>
                          <a:endParaRPr lang="en-US"/>
                        </a:p>
                      </a:txBody>
                      <a:tcPr>
                        <a:blipFill>
                          <a:blip r:embed="rId3"/>
                          <a:stretch>
                            <a:fillRect l="-100293" t="-9211" r="-201173" b="-1117105"/>
                          </a:stretch>
                        </a:blipFill>
                      </a:tcPr>
                    </a:tc>
                    <a:tc>
                      <a:txBody>
                        <a:bodyPr/>
                        <a:lstStyle/>
                        <a:p>
                          <a:endParaRPr lang="en-US"/>
                        </a:p>
                      </a:txBody>
                      <a:tcPr>
                        <a:blipFill>
                          <a:blip r:embed="rId3"/>
                          <a:stretch>
                            <a:fillRect l="-200882" t="-9211" r="-101765" b="-1117105"/>
                          </a:stretch>
                        </a:blipFill>
                      </a:tcPr>
                    </a:tc>
                    <a:tc>
                      <a:txBody>
                        <a:bodyPr/>
                        <a:lstStyle/>
                        <a:p>
                          <a:endParaRPr lang="en-US"/>
                        </a:p>
                      </a:txBody>
                      <a:tcPr>
                        <a:blipFill>
                          <a:blip r:embed="rId3"/>
                          <a:stretch>
                            <a:fillRect l="-300000" t="-9211" r="-1466" b="-1117105"/>
                          </a:stretch>
                        </a:blipFill>
                      </a:tcPr>
                    </a:tc>
                    <a:extLst>
                      <a:ext uri="{0D108BD9-81ED-4DB2-BD59-A6C34878D82A}">
                        <a16:rowId xmlns:a16="http://schemas.microsoft.com/office/drawing/2014/main" val="2394106292"/>
                      </a:ext>
                    </a:extLst>
                  </a:tr>
                  <a:tr h="457200">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6</a:t>
                          </a:r>
                        </a:p>
                      </a:txBody>
                      <a:tcPr/>
                    </a:tc>
                    <a:extLst>
                      <a:ext uri="{0D108BD9-81ED-4DB2-BD59-A6C34878D82A}">
                        <a16:rowId xmlns:a16="http://schemas.microsoft.com/office/drawing/2014/main" val="509417205"/>
                      </a:ext>
                    </a:extLst>
                  </a:tr>
                  <a:tr h="457200">
                    <a:tc>
                      <a:txBody>
                        <a:bodyPr/>
                        <a:lstStyle/>
                        <a:p>
                          <a:r>
                            <a:rPr lang="en-US" sz="2400" dirty="0">
                              <a:latin typeface="Times New Roman" panose="02020603050405020304" pitchFamily="18" charset="0"/>
                            </a:rPr>
                            <a:t>2</a:t>
                          </a:r>
                        </a:p>
                      </a:txBody>
                      <a:tcPr/>
                    </a:tc>
                    <a:tc>
                      <a:txBody>
                        <a:bodyPr/>
                        <a:lstStyle/>
                        <a:p>
                          <a:r>
                            <a:rPr lang="en-US" sz="2400" dirty="0">
                              <a:latin typeface="Times New Roman" panose="02020603050405020304" pitchFamily="18" charset="0"/>
                            </a:rPr>
                            <a:t>5</a:t>
                          </a:r>
                        </a:p>
                      </a:txBody>
                      <a:tcPr/>
                    </a:tc>
                    <a:tc>
                      <a:txBody>
                        <a:bodyPr/>
                        <a:lstStyle/>
                        <a:p>
                          <a:r>
                            <a:rPr lang="en-US" sz="2400" dirty="0">
                              <a:latin typeface="Times New Roman" panose="02020603050405020304" pitchFamily="18" charset="0"/>
                            </a:rPr>
                            <a:t>6</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3683507387"/>
                      </a:ext>
                    </a:extLst>
                  </a:tr>
                  <a:tr h="457200">
                    <a:tc>
                      <a:txBody>
                        <a:bodyPr/>
                        <a:lstStyle/>
                        <a:p>
                          <a:r>
                            <a:rPr lang="en-US" sz="2400" dirty="0">
                              <a:latin typeface="Times New Roman" panose="02020603050405020304" pitchFamily="18" charset="0"/>
                            </a:rPr>
                            <a:t>3</a:t>
                          </a:r>
                        </a:p>
                      </a:txBody>
                      <a:tcPr/>
                    </a:tc>
                    <a:tc>
                      <a:txBody>
                        <a:bodyPr/>
                        <a:lstStyle/>
                        <a:p>
                          <a:r>
                            <a:rPr lang="en-US" sz="2400" dirty="0">
                              <a:latin typeface="Times New Roman" panose="02020603050405020304" pitchFamily="18" charset="0"/>
                            </a:rPr>
                            <a:t>5</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4</a:t>
                          </a:r>
                        </a:p>
                      </a:txBody>
                      <a:tcPr/>
                    </a:tc>
                    <a:extLst>
                      <a:ext uri="{0D108BD9-81ED-4DB2-BD59-A6C34878D82A}">
                        <a16:rowId xmlns:a16="http://schemas.microsoft.com/office/drawing/2014/main" val="1573450199"/>
                      </a:ext>
                    </a:extLst>
                  </a:tr>
                  <a:tr h="457200">
                    <a:tc>
                      <a:txBody>
                        <a:bodyPr/>
                        <a:lstStyle/>
                        <a:p>
                          <a:r>
                            <a:rPr lang="en-US" sz="2400" dirty="0">
                              <a:latin typeface="Times New Roman" panose="02020603050405020304" pitchFamily="18" charset="0"/>
                            </a:rPr>
                            <a:t>4</a:t>
                          </a:r>
                        </a:p>
                      </a:txBody>
                      <a:tcPr/>
                    </a:tc>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8</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3067848943"/>
                      </a:ext>
                    </a:extLst>
                  </a:tr>
                  <a:tr h="457200">
                    <a:tc>
                      <a:txBody>
                        <a:bodyPr/>
                        <a:lstStyle/>
                        <a:p>
                          <a:r>
                            <a:rPr lang="en-US" sz="2400" dirty="0">
                              <a:latin typeface="Times New Roman" panose="02020603050405020304" pitchFamily="18" charset="0"/>
                            </a:rPr>
                            <a:t>5</a:t>
                          </a:r>
                        </a:p>
                      </a:txBody>
                      <a:tcPr/>
                    </a:tc>
                    <a:tc>
                      <a:txBody>
                        <a:bodyPr/>
                        <a:lstStyle/>
                        <a:p>
                          <a:r>
                            <a:rPr lang="en-US" sz="2400" dirty="0">
                              <a:latin typeface="Times New Roman" panose="02020603050405020304" pitchFamily="18" charset="0"/>
                            </a:rPr>
                            <a:t>4</a:t>
                          </a:r>
                        </a:p>
                      </a:txBody>
                      <a:tcPr/>
                    </a:tc>
                    <a:tc>
                      <a:txBody>
                        <a:bodyPr/>
                        <a:lstStyle/>
                        <a:p>
                          <a:r>
                            <a:rPr lang="en-US" sz="2400" dirty="0">
                              <a:latin typeface="Times New Roman" panose="02020603050405020304" pitchFamily="18" charset="0"/>
                            </a:rPr>
                            <a:t>2</a:t>
                          </a:r>
                        </a:p>
                      </a:txBody>
                      <a:tcPr/>
                    </a:tc>
                    <a:tc>
                      <a:txBody>
                        <a:bodyPr/>
                        <a:lstStyle/>
                        <a:p>
                          <a:r>
                            <a:rPr lang="en-US" sz="2400" dirty="0">
                              <a:latin typeface="Times New Roman" panose="02020603050405020304" pitchFamily="18" charset="0"/>
                            </a:rPr>
                            <a:t>2</a:t>
                          </a:r>
                        </a:p>
                      </a:txBody>
                      <a:tcPr/>
                    </a:tc>
                    <a:extLst>
                      <a:ext uri="{0D108BD9-81ED-4DB2-BD59-A6C34878D82A}">
                        <a16:rowId xmlns:a16="http://schemas.microsoft.com/office/drawing/2014/main" val="317705721"/>
                      </a:ext>
                    </a:extLst>
                  </a:tr>
                  <a:tr h="457200">
                    <a:tc>
                      <a:txBody>
                        <a:bodyPr/>
                        <a:lstStyle/>
                        <a:p>
                          <a:r>
                            <a:rPr lang="en-US" sz="2400" dirty="0">
                              <a:latin typeface="Times New Roman" panose="02020603050405020304" pitchFamily="18" charset="0"/>
                            </a:rPr>
                            <a:t>6</a:t>
                          </a:r>
                        </a:p>
                      </a:txBody>
                      <a:tcPr/>
                    </a:tc>
                    <a:tc>
                      <a:txBody>
                        <a:bodyPr/>
                        <a:lstStyle/>
                        <a:p>
                          <a:r>
                            <a:rPr lang="en-US" sz="2400" dirty="0">
                              <a:latin typeface="Times New Roman" panose="02020603050405020304" pitchFamily="18" charset="0"/>
                            </a:rPr>
                            <a:t>10</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9</a:t>
                          </a:r>
                        </a:p>
                      </a:txBody>
                      <a:tcPr/>
                    </a:tc>
                    <a:extLst>
                      <a:ext uri="{0D108BD9-81ED-4DB2-BD59-A6C34878D82A}">
                        <a16:rowId xmlns:a16="http://schemas.microsoft.com/office/drawing/2014/main" val="1421316902"/>
                      </a:ext>
                    </a:extLst>
                  </a:tr>
                  <a:tr h="457200">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10</a:t>
                          </a:r>
                        </a:p>
                      </a:txBody>
                      <a:tcPr/>
                    </a:tc>
                    <a:tc>
                      <a:txBody>
                        <a:bodyPr/>
                        <a:lstStyle/>
                        <a:p>
                          <a:r>
                            <a:rPr lang="en-US" sz="2400" dirty="0">
                              <a:latin typeface="Times New Roman" panose="02020603050405020304" pitchFamily="18" charset="0"/>
                            </a:rPr>
                            <a:t>-9</a:t>
                          </a:r>
                        </a:p>
                      </a:txBody>
                      <a:tcPr/>
                    </a:tc>
                    <a:extLst>
                      <a:ext uri="{0D108BD9-81ED-4DB2-BD59-A6C34878D82A}">
                        <a16:rowId xmlns:a16="http://schemas.microsoft.com/office/drawing/2014/main" val="3120335065"/>
                      </a:ext>
                    </a:extLst>
                  </a:tr>
                  <a:tr h="457200">
                    <a:tc>
                      <a:txBody>
                        <a:bodyPr/>
                        <a:lstStyle/>
                        <a:p>
                          <a:r>
                            <a:rPr lang="en-US" sz="2400" dirty="0">
                              <a:latin typeface="Times New Roman" panose="02020603050405020304" pitchFamily="18" charset="0"/>
                            </a:rPr>
                            <a:t>8</a:t>
                          </a:r>
                        </a:p>
                      </a:txBody>
                      <a:tcPr/>
                    </a:tc>
                    <a:tc>
                      <a:txBody>
                        <a:bodyPr/>
                        <a:lstStyle/>
                        <a:p>
                          <a:r>
                            <a:rPr lang="en-US" sz="2400" dirty="0">
                              <a:latin typeface="Times New Roman" panose="02020603050405020304" pitchFamily="18" charset="0"/>
                            </a:rPr>
                            <a:t>5</a:t>
                          </a:r>
                        </a:p>
                      </a:txBody>
                      <a:tcPr/>
                    </a:tc>
                    <a:tc>
                      <a:txBody>
                        <a:bodyPr/>
                        <a:lstStyle/>
                        <a:p>
                          <a:r>
                            <a:rPr lang="en-US" sz="2400" dirty="0">
                              <a:latin typeface="Times New Roman" panose="02020603050405020304" pitchFamily="18" charset="0"/>
                            </a:rPr>
                            <a:t>6</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1180700529"/>
                      </a:ext>
                    </a:extLst>
                  </a:tr>
                  <a:tr h="457200">
                    <a:tc>
                      <a:txBody>
                        <a:bodyPr/>
                        <a:lstStyle/>
                        <a:p>
                          <a:r>
                            <a:rPr lang="en-US" sz="2400" dirty="0">
                              <a:latin typeface="Times New Roman" panose="02020603050405020304" pitchFamily="18" charset="0"/>
                            </a:rPr>
                            <a:t>9</a:t>
                          </a:r>
                        </a:p>
                      </a:txBody>
                      <a:tcPr/>
                    </a:tc>
                    <a:tc>
                      <a:txBody>
                        <a:bodyPr/>
                        <a:lstStyle/>
                        <a:p>
                          <a:r>
                            <a:rPr lang="en-US" sz="2400" dirty="0">
                              <a:latin typeface="Times New Roman" panose="02020603050405020304" pitchFamily="18" charset="0"/>
                            </a:rPr>
                            <a:t>3</a:t>
                          </a:r>
                        </a:p>
                      </a:txBody>
                      <a:tcPr/>
                    </a:tc>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-4</a:t>
                          </a:r>
                        </a:p>
                      </a:txBody>
                      <a:tcPr/>
                    </a:tc>
                    <a:extLst>
                      <a:ext uri="{0D108BD9-81ED-4DB2-BD59-A6C34878D82A}">
                        <a16:rowId xmlns:a16="http://schemas.microsoft.com/office/drawing/2014/main" val="1389079847"/>
                      </a:ext>
                    </a:extLst>
                  </a:tr>
                  <a:tr h="457200">
                    <a:tc>
                      <a:txBody>
                        <a:bodyPr/>
                        <a:lstStyle/>
                        <a:p>
                          <a:r>
                            <a:rPr lang="en-US" sz="2400" dirty="0">
                              <a:latin typeface="Times New Roman" panose="02020603050405020304" pitchFamily="18" charset="0"/>
                            </a:rPr>
                            <a:t>10</a:t>
                          </a:r>
                        </a:p>
                      </a:txBody>
                      <a:tcPr/>
                    </a:tc>
                    <a:tc>
                      <a:txBody>
                        <a:bodyPr/>
                        <a:lstStyle/>
                        <a:p>
                          <a:r>
                            <a:rPr lang="en-US" sz="2400" dirty="0">
                              <a:latin typeface="Times New Roman" panose="02020603050405020304" pitchFamily="18" charset="0"/>
                            </a:rPr>
                            <a:t>9</a:t>
                          </a:r>
                        </a:p>
                      </a:txBody>
                      <a:tcPr/>
                    </a:tc>
                    <a:tc>
                      <a:txBody>
                        <a:bodyPr/>
                        <a:lstStyle/>
                        <a:p>
                          <a:r>
                            <a:rPr lang="en-US" sz="2400" dirty="0">
                              <a:latin typeface="Times New Roman" panose="02020603050405020304" pitchFamily="18" charset="0"/>
                            </a:rPr>
                            <a:t>8</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1832426719"/>
                      </a:ext>
                    </a:extLst>
                  </a:tr>
                  <a:tr h="457200">
                    <a:tc>
                      <a:txBody>
                        <a:bodyPr/>
                        <a:lstStyle/>
                        <a:p>
                          <a:r>
                            <a:rPr lang="en-US" sz="2400" b="1" dirty="0">
                              <a:latin typeface="Times New Roman" panose="02020603050405020304" pitchFamily="18" charset="0"/>
                            </a:rPr>
                            <a:t>ATE</a:t>
                          </a:r>
                        </a:p>
                      </a:txBody>
                      <a:tcPr>
                        <a:solidFill>
                          <a:srgbClr val="FFC000"/>
                        </a:solidFill>
                      </a:tcPr>
                    </a:tc>
                    <a:tc>
                      <a:txBody>
                        <a:bodyPr/>
                        <a:lstStyle/>
                        <a:p>
                          <a:r>
                            <a:rPr lang="en-US" sz="2400" b="1" dirty="0">
                              <a:latin typeface="Times New Roman" panose="02020603050405020304" pitchFamily="18" charset="0"/>
                            </a:rPr>
                            <a:t>5.6</a:t>
                          </a:r>
                        </a:p>
                      </a:txBody>
                      <a:tcPr>
                        <a:solidFill>
                          <a:srgbClr val="FFC000"/>
                        </a:solidFill>
                      </a:tcPr>
                    </a:tc>
                    <a:tc>
                      <a:txBody>
                        <a:bodyPr/>
                        <a:lstStyle/>
                        <a:p>
                          <a:r>
                            <a:rPr lang="en-US" sz="2400" b="1" dirty="0">
                              <a:latin typeface="Times New Roman" panose="02020603050405020304" pitchFamily="18" charset="0"/>
                            </a:rPr>
                            <a:t>5.0</a:t>
                          </a:r>
                        </a:p>
                      </a:txBody>
                      <a:tcPr>
                        <a:solidFill>
                          <a:srgbClr val="FFC000"/>
                        </a:solidFill>
                      </a:tcPr>
                    </a:tc>
                    <a:tc>
                      <a:txBody>
                        <a:bodyPr/>
                        <a:lstStyle/>
                        <a:p>
                          <a:r>
                            <a:rPr lang="en-US" sz="2400" b="1" dirty="0">
                              <a:latin typeface="Times New Roman" panose="02020603050405020304" pitchFamily="18" charset="0"/>
                            </a:rPr>
                            <a:t>0.6</a:t>
                          </a:r>
                        </a:p>
                      </a:txBody>
                      <a:tcPr>
                        <a:solidFill>
                          <a:srgbClr val="FFC000"/>
                        </a:solidFill>
                      </a:tcPr>
                    </a:tc>
                    <a:extLst>
                      <a:ext uri="{0D108BD9-81ED-4DB2-BD59-A6C34878D82A}">
                        <a16:rowId xmlns:a16="http://schemas.microsoft.com/office/drawing/2014/main" val="3787958836"/>
                      </a:ext>
                    </a:extLst>
                  </a:tr>
                </a:tbl>
              </a:graphicData>
            </a:graphic>
          </p:graphicFrame>
        </mc:Fallback>
      </mc:AlternateContent>
    </p:spTree>
    <p:extLst>
      <p:ext uri="{BB962C8B-B14F-4D97-AF65-F5344CB8AC3E}">
        <p14:creationId xmlns:p14="http://schemas.microsoft.com/office/powerpoint/2010/main" val="101423744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1" y="234677"/>
            <a:ext cx="8077200" cy="701040"/>
          </a:xfrm>
        </p:spPr>
        <p:txBody>
          <a:bodyPr>
            <a:normAutofit/>
          </a:bodyPr>
          <a:lstStyle/>
          <a:p>
            <a:r>
              <a:rPr lang="en-US" dirty="0"/>
              <a:t>Example: Treatment Outcomes</a:t>
            </a:r>
          </a:p>
        </p:txBody>
      </p:sp>
      <p:sp>
        <p:nvSpPr>
          <p:cNvPr id="3" name="Content Placeholder 2"/>
          <p:cNvSpPr>
            <a:spLocks noGrp="1"/>
          </p:cNvSpPr>
          <p:nvPr>
            <p:ph idx="1"/>
          </p:nvPr>
        </p:nvSpPr>
        <p:spPr>
          <a:xfrm>
            <a:off x="1143000" y="762000"/>
            <a:ext cx="8305800" cy="5638800"/>
          </a:xfrm>
        </p:spPr>
        <p:txBody>
          <a:bodyPr>
            <a:noAutofit/>
          </a:bodyPr>
          <a:lstStyle/>
          <a:p>
            <a:pPr marL="0" indent="0">
              <a:buNone/>
            </a:pPr>
            <a:r>
              <a:rPr lang="en-US" sz="2400" dirty="0"/>
              <a:t>Imagine a “perfect doctor” assigns best treatment available:</a:t>
            </a:r>
          </a:p>
          <a:p>
            <a:pPr marL="0" indent="0">
              <a:buNone/>
            </a:pPr>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p:txBody>
      </p:sp>
      <mc:AlternateContent xmlns:mc="http://schemas.openxmlformats.org/markup-compatibility/2006" xmlns:a14="http://schemas.microsoft.com/office/drawing/2010/main">
        <mc:Choice Requires="a14">
          <p:graphicFrame>
            <p:nvGraphicFramePr>
              <p:cNvPr id="4" name="Table 4">
                <a:extLst>
                  <a:ext uri="{FF2B5EF4-FFF2-40B4-BE49-F238E27FC236}">
                    <a16:creationId xmlns:a16="http://schemas.microsoft.com/office/drawing/2014/main" id="{CC0291DC-F40F-4B2E-A973-28B773907203}"/>
                  </a:ext>
                </a:extLst>
              </p:cNvPr>
              <p:cNvGraphicFramePr>
                <a:graphicFrameLocks noGrp="1"/>
              </p:cNvGraphicFramePr>
              <p:nvPr>
                <p:extLst>
                  <p:ext uri="{D42A27DB-BD31-4B8C-83A1-F6EECF244321}">
                    <p14:modId xmlns:p14="http://schemas.microsoft.com/office/powerpoint/2010/main" val="3918071207"/>
                  </p:ext>
                </p:extLst>
              </p:nvPr>
            </p:nvGraphicFramePr>
            <p:xfrm>
              <a:off x="1219200" y="1295400"/>
              <a:ext cx="7696200" cy="5494655"/>
            </p:xfrm>
            <a:graphic>
              <a:graphicData uri="http://schemas.openxmlformats.org/drawingml/2006/table">
                <a:tbl>
                  <a:tblPr firstRow="1" bandRow="1">
                    <a:tableStyleId>{5C22544A-7EE6-4342-B048-85BDC9FD1C3A}</a:tableStyleId>
                  </a:tblPr>
                  <a:tblGrid>
                    <a:gridCol w="1539240">
                      <a:extLst>
                        <a:ext uri="{9D8B030D-6E8A-4147-A177-3AD203B41FA5}">
                          <a16:colId xmlns:a16="http://schemas.microsoft.com/office/drawing/2014/main" val="1382962599"/>
                        </a:ext>
                      </a:extLst>
                    </a:gridCol>
                    <a:gridCol w="1539240">
                      <a:extLst>
                        <a:ext uri="{9D8B030D-6E8A-4147-A177-3AD203B41FA5}">
                          <a16:colId xmlns:a16="http://schemas.microsoft.com/office/drawing/2014/main" val="3110937995"/>
                        </a:ext>
                      </a:extLst>
                    </a:gridCol>
                    <a:gridCol w="1539240">
                      <a:extLst>
                        <a:ext uri="{9D8B030D-6E8A-4147-A177-3AD203B41FA5}">
                          <a16:colId xmlns:a16="http://schemas.microsoft.com/office/drawing/2014/main" val="1332737986"/>
                        </a:ext>
                      </a:extLst>
                    </a:gridCol>
                    <a:gridCol w="1539240">
                      <a:extLst>
                        <a:ext uri="{9D8B030D-6E8A-4147-A177-3AD203B41FA5}">
                          <a16:colId xmlns:a16="http://schemas.microsoft.com/office/drawing/2014/main" val="1962509106"/>
                        </a:ext>
                      </a:extLst>
                    </a:gridCol>
                    <a:gridCol w="1539240">
                      <a:extLst>
                        <a:ext uri="{9D8B030D-6E8A-4147-A177-3AD203B41FA5}">
                          <a16:colId xmlns:a16="http://schemas.microsoft.com/office/drawing/2014/main" val="3121837830"/>
                        </a:ext>
                      </a:extLst>
                    </a:gridCol>
                  </a:tblGrid>
                  <a:tr h="391021">
                    <a:tc>
                      <a:txBody>
                        <a:bodyPr/>
                        <a:lstStyle/>
                        <a:p>
                          <a:r>
                            <a:rPr lang="en-US" sz="2400" dirty="0">
                              <a:latin typeface="Times New Roman" panose="02020603050405020304" pitchFamily="18" charset="0"/>
                            </a:rPr>
                            <a:t>Patient</a:t>
                          </a:r>
                        </a:p>
                      </a:txBody>
                      <a:tcPr/>
                    </a:tc>
                    <a:tc>
                      <a:txBody>
                        <a:bodyPr/>
                        <a:lstStyle/>
                        <a:p>
                          <a:pPr/>
                          <a14:m>
                            <m:oMathPara xmlns:m="http://schemas.openxmlformats.org/officeDocument/2006/math">
                              <m:oMathParaPr>
                                <m:jc m:val="centerGroup"/>
                              </m:oMathParaPr>
                              <m:oMath xmlns:m="http://schemas.openxmlformats.org/officeDocument/2006/math">
                                <m:sSup>
                                  <m:sSupPr>
                                    <m:ctrlPr>
                                      <a:rPr lang="en-US" sz="2400" b="1" i="1" smtClean="0">
                                        <a:latin typeface="Cambria Math" panose="02040503050406030204" pitchFamily="18" charset="0"/>
                                      </a:rPr>
                                    </m:ctrlPr>
                                  </m:sSupPr>
                                  <m:e>
                                    <m:r>
                                      <a:rPr lang="en-US" sz="2400" b="1" i="1" smtClean="0">
                                        <a:latin typeface="Cambria Math" panose="02040503050406030204" pitchFamily="18" charset="0"/>
                                      </a:rPr>
                                      <m:t>𝒀</m:t>
                                    </m:r>
                                  </m:e>
                                  <m:sup>
                                    <m:r>
                                      <a:rPr lang="en-US" sz="2400" b="1" i="1" smtClean="0">
                                        <a:latin typeface="Cambria Math" panose="02040503050406030204" pitchFamily="18" charset="0"/>
                                      </a:rPr>
                                      <m:t>𝟏</m:t>
                                    </m:r>
                                  </m:sup>
                                </m:sSup>
                              </m:oMath>
                            </m:oMathPara>
                          </a14:m>
                          <a:endParaRPr lang="en-US" sz="2400" dirty="0">
                            <a:latin typeface="Times New Roman" panose="02020603050405020304" pitchFamily="18" charset="0"/>
                          </a:endParaRPr>
                        </a:p>
                      </a:txBody>
                      <a:tcPr/>
                    </a:tc>
                    <a:tc>
                      <a:txBody>
                        <a:bodyPr/>
                        <a:lstStyle/>
                        <a:p>
                          <a:pPr/>
                          <a14:m>
                            <m:oMathPara xmlns:m="http://schemas.openxmlformats.org/officeDocument/2006/math">
                              <m:oMathParaPr>
                                <m:jc m:val="centerGroup"/>
                              </m:oMathParaPr>
                              <m:oMath xmlns:m="http://schemas.openxmlformats.org/officeDocument/2006/math">
                                <m:sSup>
                                  <m:sSupPr>
                                    <m:ctrlPr>
                                      <a:rPr lang="en-US" sz="2400" b="1" i="1" smtClean="0">
                                        <a:latin typeface="Cambria Math" panose="02040503050406030204" pitchFamily="18" charset="0"/>
                                      </a:rPr>
                                    </m:ctrlPr>
                                  </m:sSupPr>
                                  <m:e>
                                    <m:r>
                                      <a:rPr lang="en-US" sz="2400" b="1" i="1" smtClean="0">
                                        <a:latin typeface="Cambria Math" panose="02040503050406030204" pitchFamily="18" charset="0"/>
                                      </a:rPr>
                                      <m:t>𝒀</m:t>
                                    </m:r>
                                  </m:e>
                                  <m:sup>
                                    <m:r>
                                      <a:rPr lang="en-US" sz="2400" b="1" i="1" smtClean="0">
                                        <a:latin typeface="Cambria Math" panose="02040503050406030204" pitchFamily="18" charset="0"/>
                                      </a:rPr>
                                      <m:t>𝟎</m:t>
                                    </m:r>
                                  </m:sup>
                                </m:sSup>
                              </m:oMath>
                            </m:oMathPara>
                          </a14:m>
                          <a:endParaRPr lang="en-US" sz="2400" dirty="0">
                            <a:latin typeface="Times New Roman" panose="02020603050405020304" pitchFamily="18"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𝑫</m:t>
                                </m:r>
                              </m:oMath>
                            </m:oMathPara>
                          </a14:m>
                          <a:endParaRPr lang="en-US" sz="2400" dirty="0">
                            <a:latin typeface="Times New Roman" panose="02020603050405020304" pitchFamily="18"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𝜹</m:t>
                                </m:r>
                              </m:oMath>
                            </m:oMathPara>
                          </a14:m>
                          <a:endParaRPr lang="en-US" sz="2400" dirty="0">
                            <a:latin typeface="Times New Roman" panose="02020603050405020304" pitchFamily="18" charset="0"/>
                          </a:endParaRPr>
                        </a:p>
                      </a:txBody>
                      <a:tcPr/>
                    </a:tc>
                    <a:extLst>
                      <a:ext uri="{0D108BD9-81ED-4DB2-BD59-A6C34878D82A}">
                        <a16:rowId xmlns:a16="http://schemas.microsoft.com/office/drawing/2014/main" val="2394106292"/>
                      </a:ext>
                    </a:extLst>
                  </a:tr>
                  <a:tr h="389885">
                    <a:tc>
                      <a:txBody>
                        <a:bodyPr/>
                        <a:lstStyle/>
                        <a:p>
                          <a:r>
                            <a:rPr lang="en-US" sz="2400" dirty="0">
                              <a:latin typeface="Times New Roman" panose="02020603050405020304" pitchFamily="18" charset="0"/>
                            </a:rPr>
                            <a:t>1</a:t>
                          </a:r>
                        </a:p>
                      </a:txBody>
                      <a:tcPr/>
                    </a:tc>
                    <a:tc>
                      <a:txBody>
                        <a:bodyPr/>
                        <a:lstStyle/>
                        <a:p>
                          <a:r>
                            <a:rPr lang="en-US" sz="2400" dirty="0">
                              <a:highlight>
                                <a:srgbClr val="FFFF00"/>
                              </a:highlight>
                              <a:latin typeface="Times New Roman" panose="02020603050405020304" pitchFamily="18" charset="0"/>
                            </a:rPr>
                            <a:t>7</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6</a:t>
                          </a:r>
                        </a:p>
                      </a:txBody>
                      <a:tcPr/>
                    </a:tc>
                    <a:extLst>
                      <a:ext uri="{0D108BD9-81ED-4DB2-BD59-A6C34878D82A}">
                        <a16:rowId xmlns:a16="http://schemas.microsoft.com/office/drawing/2014/main" val="509417205"/>
                      </a:ext>
                    </a:extLst>
                  </a:tr>
                  <a:tr h="389885">
                    <a:tc>
                      <a:txBody>
                        <a:bodyPr/>
                        <a:lstStyle/>
                        <a:p>
                          <a:r>
                            <a:rPr lang="en-US" sz="2400" dirty="0">
                              <a:latin typeface="Times New Roman" panose="02020603050405020304" pitchFamily="18" charset="0"/>
                            </a:rPr>
                            <a:t>2</a:t>
                          </a:r>
                        </a:p>
                      </a:txBody>
                      <a:tcPr/>
                    </a:tc>
                    <a:tc>
                      <a:txBody>
                        <a:bodyPr/>
                        <a:lstStyle/>
                        <a:p>
                          <a:r>
                            <a:rPr lang="en-US" sz="2400" dirty="0">
                              <a:latin typeface="Times New Roman" panose="02020603050405020304" pitchFamily="18" charset="0"/>
                            </a:rPr>
                            <a:t>5</a:t>
                          </a:r>
                        </a:p>
                      </a:txBody>
                      <a:tcPr/>
                    </a:tc>
                    <a:tc>
                      <a:txBody>
                        <a:bodyPr/>
                        <a:lstStyle/>
                        <a:p>
                          <a:r>
                            <a:rPr lang="en-US" sz="2400" dirty="0">
                              <a:highlight>
                                <a:srgbClr val="FFFF00"/>
                              </a:highlight>
                              <a:latin typeface="Times New Roman" panose="02020603050405020304" pitchFamily="18" charset="0"/>
                            </a:rPr>
                            <a:t>6</a:t>
                          </a:r>
                        </a:p>
                      </a:txBody>
                      <a:tcPr/>
                    </a:tc>
                    <a:tc>
                      <a:txBody>
                        <a:bodyPr/>
                        <a:lstStyle/>
                        <a:p>
                          <a:r>
                            <a:rPr lang="en-US" sz="2400" dirty="0">
                              <a:latin typeface="Times New Roman" panose="02020603050405020304" pitchFamily="18" charset="0"/>
                            </a:rPr>
                            <a:t>0</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3683507387"/>
                      </a:ext>
                    </a:extLst>
                  </a:tr>
                  <a:tr h="389885">
                    <a:tc>
                      <a:txBody>
                        <a:bodyPr/>
                        <a:lstStyle/>
                        <a:p>
                          <a:r>
                            <a:rPr lang="en-US" sz="2400" dirty="0">
                              <a:latin typeface="Times New Roman" panose="02020603050405020304" pitchFamily="18" charset="0"/>
                            </a:rPr>
                            <a:t>3</a:t>
                          </a:r>
                        </a:p>
                      </a:txBody>
                      <a:tcPr/>
                    </a:tc>
                    <a:tc>
                      <a:txBody>
                        <a:bodyPr/>
                        <a:lstStyle/>
                        <a:p>
                          <a:r>
                            <a:rPr lang="en-US" sz="2400" dirty="0">
                              <a:highlight>
                                <a:srgbClr val="FFFF00"/>
                              </a:highlight>
                              <a:latin typeface="Times New Roman" panose="02020603050405020304" pitchFamily="18" charset="0"/>
                            </a:rPr>
                            <a:t>5</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4</a:t>
                          </a:r>
                        </a:p>
                      </a:txBody>
                      <a:tcPr/>
                    </a:tc>
                    <a:extLst>
                      <a:ext uri="{0D108BD9-81ED-4DB2-BD59-A6C34878D82A}">
                        <a16:rowId xmlns:a16="http://schemas.microsoft.com/office/drawing/2014/main" val="1573450199"/>
                      </a:ext>
                    </a:extLst>
                  </a:tr>
                  <a:tr h="389885">
                    <a:tc>
                      <a:txBody>
                        <a:bodyPr/>
                        <a:lstStyle/>
                        <a:p>
                          <a:r>
                            <a:rPr lang="en-US" sz="2400" dirty="0">
                              <a:latin typeface="Times New Roman" panose="02020603050405020304" pitchFamily="18" charset="0"/>
                            </a:rPr>
                            <a:t>4</a:t>
                          </a:r>
                        </a:p>
                      </a:txBody>
                      <a:tcPr/>
                    </a:tc>
                    <a:tc>
                      <a:txBody>
                        <a:bodyPr/>
                        <a:lstStyle/>
                        <a:p>
                          <a:r>
                            <a:rPr lang="en-US" sz="2400" dirty="0">
                              <a:latin typeface="Times New Roman" panose="02020603050405020304" pitchFamily="18" charset="0"/>
                            </a:rPr>
                            <a:t>7</a:t>
                          </a:r>
                        </a:p>
                      </a:txBody>
                      <a:tcPr/>
                    </a:tc>
                    <a:tc>
                      <a:txBody>
                        <a:bodyPr/>
                        <a:lstStyle/>
                        <a:p>
                          <a:r>
                            <a:rPr lang="en-US" sz="2400" dirty="0">
                              <a:highlight>
                                <a:srgbClr val="FFFF00"/>
                              </a:highlight>
                              <a:latin typeface="Times New Roman" panose="02020603050405020304" pitchFamily="18" charset="0"/>
                            </a:rPr>
                            <a:t>8</a:t>
                          </a:r>
                        </a:p>
                      </a:txBody>
                      <a:tcPr/>
                    </a:tc>
                    <a:tc>
                      <a:txBody>
                        <a:bodyPr/>
                        <a:lstStyle/>
                        <a:p>
                          <a:r>
                            <a:rPr lang="en-US" sz="2400" dirty="0">
                              <a:latin typeface="Times New Roman" panose="02020603050405020304" pitchFamily="18" charset="0"/>
                            </a:rPr>
                            <a:t>0</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3067848943"/>
                      </a:ext>
                    </a:extLst>
                  </a:tr>
                  <a:tr h="389885">
                    <a:tc>
                      <a:txBody>
                        <a:bodyPr/>
                        <a:lstStyle/>
                        <a:p>
                          <a:r>
                            <a:rPr lang="en-US" sz="2400" dirty="0">
                              <a:latin typeface="Times New Roman" panose="02020603050405020304" pitchFamily="18" charset="0"/>
                            </a:rPr>
                            <a:t>5</a:t>
                          </a:r>
                        </a:p>
                      </a:txBody>
                      <a:tcPr/>
                    </a:tc>
                    <a:tc>
                      <a:txBody>
                        <a:bodyPr/>
                        <a:lstStyle/>
                        <a:p>
                          <a:r>
                            <a:rPr lang="en-US" sz="2400" dirty="0">
                              <a:highlight>
                                <a:srgbClr val="FFFF00"/>
                              </a:highlight>
                              <a:latin typeface="Times New Roman" panose="02020603050405020304" pitchFamily="18" charset="0"/>
                            </a:rPr>
                            <a:t>4</a:t>
                          </a:r>
                        </a:p>
                      </a:txBody>
                      <a:tcPr/>
                    </a:tc>
                    <a:tc>
                      <a:txBody>
                        <a:bodyPr/>
                        <a:lstStyle/>
                        <a:p>
                          <a:r>
                            <a:rPr lang="en-US" sz="2400" dirty="0">
                              <a:latin typeface="Times New Roman" panose="02020603050405020304" pitchFamily="18" charset="0"/>
                            </a:rPr>
                            <a:t>2</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2</a:t>
                          </a:r>
                        </a:p>
                      </a:txBody>
                      <a:tcPr/>
                    </a:tc>
                    <a:extLst>
                      <a:ext uri="{0D108BD9-81ED-4DB2-BD59-A6C34878D82A}">
                        <a16:rowId xmlns:a16="http://schemas.microsoft.com/office/drawing/2014/main" val="317705721"/>
                      </a:ext>
                    </a:extLst>
                  </a:tr>
                  <a:tr h="389885">
                    <a:tc>
                      <a:txBody>
                        <a:bodyPr/>
                        <a:lstStyle/>
                        <a:p>
                          <a:r>
                            <a:rPr lang="en-US" sz="2400" dirty="0">
                              <a:latin typeface="Times New Roman" panose="02020603050405020304" pitchFamily="18" charset="0"/>
                            </a:rPr>
                            <a:t>6</a:t>
                          </a:r>
                        </a:p>
                      </a:txBody>
                      <a:tcPr/>
                    </a:tc>
                    <a:tc>
                      <a:txBody>
                        <a:bodyPr/>
                        <a:lstStyle/>
                        <a:p>
                          <a:r>
                            <a:rPr lang="en-US" sz="2400" dirty="0">
                              <a:highlight>
                                <a:srgbClr val="FFFF00"/>
                              </a:highlight>
                              <a:latin typeface="Times New Roman" panose="02020603050405020304" pitchFamily="18" charset="0"/>
                            </a:rPr>
                            <a:t>10</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9</a:t>
                          </a:r>
                        </a:p>
                      </a:txBody>
                      <a:tcPr/>
                    </a:tc>
                    <a:extLst>
                      <a:ext uri="{0D108BD9-81ED-4DB2-BD59-A6C34878D82A}">
                        <a16:rowId xmlns:a16="http://schemas.microsoft.com/office/drawing/2014/main" val="1421316902"/>
                      </a:ext>
                    </a:extLst>
                  </a:tr>
                  <a:tr h="389885">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1</a:t>
                          </a:r>
                        </a:p>
                      </a:txBody>
                      <a:tcPr/>
                    </a:tc>
                    <a:tc>
                      <a:txBody>
                        <a:bodyPr/>
                        <a:lstStyle/>
                        <a:p>
                          <a:r>
                            <a:rPr lang="en-US" sz="2400" dirty="0">
                              <a:highlight>
                                <a:srgbClr val="FFFF00"/>
                              </a:highlight>
                              <a:latin typeface="Times New Roman" panose="02020603050405020304" pitchFamily="18" charset="0"/>
                            </a:rPr>
                            <a:t>10</a:t>
                          </a:r>
                        </a:p>
                      </a:txBody>
                      <a:tcPr/>
                    </a:tc>
                    <a:tc>
                      <a:txBody>
                        <a:bodyPr/>
                        <a:lstStyle/>
                        <a:p>
                          <a:r>
                            <a:rPr lang="en-US" sz="2400" dirty="0">
                              <a:latin typeface="Times New Roman" panose="02020603050405020304" pitchFamily="18" charset="0"/>
                            </a:rPr>
                            <a:t>0</a:t>
                          </a:r>
                        </a:p>
                      </a:txBody>
                      <a:tcPr/>
                    </a:tc>
                    <a:tc>
                      <a:txBody>
                        <a:bodyPr/>
                        <a:lstStyle/>
                        <a:p>
                          <a:r>
                            <a:rPr lang="en-US" sz="2400" dirty="0">
                              <a:latin typeface="Times New Roman" panose="02020603050405020304" pitchFamily="18" charset="0"/>
                            </a:rPr>
                            <a:t>-9</a:t>
                          </a:r>
                        </a:p>
                      </a:txBody>
                      <a:tcPr/>
                    </a:tc>
                    <a:extLst>
                      <a:ext uri="{0D108BD9-81ED-4DB2-BD59-A6C34878D82A}">
                        <a16:rowId xmlns:a16="http://schemas.microsoft.com/office/drawing/2014/main" val="3120335065"/>
                      </a:ext>
                    </a:extLst>
                  </a:tr>
                  <a:tr h="389885">
                    <a:tc>
                      <a:txBody>
                        <a:bodyPr/>
                        <a:lstStyle/>
                        <a:p>
                          <a:r>
                            <a:rPr lang="en-US" sz="2400" dirty="0">
                              <a:latin typeface="Times New Roman" panose="02020603050405020304" pitchFamily="18" charset="0"/>
                            </a:rPr>
                            <a:t>8</a:t>
                          </a:r>
                        </a:p>
                      </a:txBody>
                      <a:tcPr/>
                    </a:tc>
                    <a:tc>
                      <a:txBody>
                        <a:bodyPr/>
                        <a:lstStyle/>
                        <a:p>
                          <a:r>
                            <a:rPr lang="en-US" sz="2400" dirty="0">
                              <a:latin typeface="Times New Roman" panose="02020603050405020304" pitchFamily="18" charset="0"/>
                            </a:rPr>
                            <a:t>5</a:t>
                          </a:r>
                        </a:p>
                      </a:txBody>
                      <a:tcPr/>
                    </a:tc>
                    <a:tc>
                      <a:txBody>
                        <a:bodyPr/>
                        <a:lstStyle/>
                        <a:p>
                          <a:r>
                            <a:rPr lang="en-US" sz="2400" dirty="0">
                              <a:highlight>
                                <a:srgbClr val="FFFF00"/>
                              </a:highlight>
                              <a:latin typeface="Times New Roman" panose="02020603050405020304" pitchFamily="18" charset="0"/>
                            </a:rPr>
                            <a:t>6</a:t>
                          </a:r>
                        </a:p>
                      </a:txBody>
                      <a:tcPr/>
                    </a:tc>
                    <a:tc>
                      <a:txBody>
                        <a:bodyPr/>
                        <a:lstStyle/>
                        <a:p>
                          <a:r>
                            <a:rPr lang="en-US" sz="2400" dirty="0">
                              <a:latin typeface="Times New Roman" panose="02020603050405020304" pitchFamily="18" charset="0"/>
                            </a:rPr>
                            <a:t>0</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1180700529"/>
                      </a:ext>
                    </a:extLst>
                  </a:tr>
                  <a:tr h="389885">
                    <a:tc>
                      <a:txBody>
                        <a:bodyPr/>
                        <a:lstStyle/>
                        <a:p>
                          <a:r>
                            <a:rPr lang="en-US" sz="2400" dirty="0">
                              <a:latin typeface="Times New Roman" panose="02020603050405020304" pitchFamily="18" charset="0"/>
                            </a:rPr>
                            <a:t>9</a:t>
                          </a:r>
                        </a:p>
                      </a:txBody>
                      <a:tcPr/>
                    </a:tc>
                    <a:tc>
                      <a:txBody>
                        <a:bodyPr/>
                        <a:lstStyle/>
                        <a:p>
                          <a:r>
                            <a:rPr lang="en-US" sz="2400" dirty="0">
                              <a:latin typeface="Times New Roman" panose="02020603050405020304" pitchFamily="18" charset="0"/>
                            </a:rPr>
                            <a:t>3</a:t>
                          </a:r>
                        </a:p>
                      </a:txBody>
                      <a:tcPr/>
                    </a:tc>
                    <a:tc>
                      <a:txBody>
                        <a:bodyPr/>
                        <a:lstStyle/>
                        <a:p>
                          <a:r>
                            <a:rPr lang="en-US" sz="2400" dirty="0">
                              <a:highlight>
                                <a:srgbClr val="FFFF00"/>
                              </a:highlight>
                              <a:latin typeface="Times New Roman" panose="02020603050405020304" pitchFamily="18" charset="0"/>
                            </a:rPr>
                            <a:t>7</a:t>
                          </a:r>
                        </a:p>
                      </a:txBody>
                      <a:tcPr/>
                    </a:tc>
                    <a:tc>
                      <a:txBody>
                        <a:bodyPr/>
                        <a:lstStyle/>
                        <a:p>
                          <a:r>
                            <a:rPr lang="en-US" sz="2400" dirty="0">
                              <a:latin typeface="Times New Roman" panose="02020603050405020304" pitchFamily="18" charset="0"/>
                            </a:rPr>
                            <a:t>0</a:t>
                          </a:r>
                        </a:p>
                      </a:txBody>
                      <a:tcPr/>
                    </a:tc>
                    <a:tc>
                      <a:txBody>
                        <a:bodyPr/>
                        <a:lstStyle/>
                        <a:p>
                          <a:r>
                            <a:rPr lang="en-US" sz="2400" dirty="0">
                              <a:latin typeface="Times New Roman" panose="02020603050405020304" pitchFamily="18" charset="0"/>
                            </a:rPr>
                            <a:t>-4</a:t>
                          </a:r>
                        </a:p>
                      </a:txBody>
                      <a:tcPr/>
                    </a:tc>
                    <a:extLst>
                      <a:ext uri="{0D108BD9-81ED-4DB2-BD59-A6C34878D82A}">
                        <a16:rowId xmlns:a16="http://schemas.microsoft.com/office/drawing/2014/main" val="1389079847"/>
                      </a:ext>
                    </a:extLst>
                  </a:tr>
                  <a:tr h="389885">
                    <a:tc>
                      <a:txBody>
                        <a:bodyPr/>
                        <a:lstStyle/>
                        <a:p>
                          <a:r>
                            <a:rPr lang="en-US" sz="2400" dirty="0">
                              <a:latin typeface="Times New Roman" panose="02020603050405020304" pitchFamily="18" charset="0"/>
                            </a:rPr>
                            <a:t>10</a:t>
                          </a:r>
                        </a:p>
                      </a:txBody>
                      <a:tcPr/>
                    </a:tc>
                    <a:tc>
                      <a:txBody>
                        <a:bodyPr/>
                        <a:lstStyle/>
                        <a:p>
                          <a:r>
                            <a:rPr lang="en-US" sz="2400" dirty="0">
                              <a:highlight>
                                <a:srgbClr val="FFFF00"/>
                              </a:highlight>
                              <a:latin typeface="Times New Roman" panose="02020603050405020304" pitchFamily="18" charset="0"/>
                            </a:rPr>
                            <a:t>9</a:t>
                          </a:r>
                        </a:p>
                      </a:txBody>
                      <a:tcPr/>
                    </a:tc>
                    <a:tc>
                      <a:txBody>
                        <a:bodyPr/>
                        <a:lstStyle/>
                        <a:p>
                          <a:r>
                            <a:rPr lang="en-US" sz="2400" dirty="0">
                              <a:latin typeface="Times New Roman" panose="02020603050405020304" pitchFamily="18" charset="0"/>
                            </a:rPr>
                            <a:t>8</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1832426719"/>
                      </a:ext>
                    </a:extLst>
                  </a:tr>
                  <a:tr h="389885">
                    <a:tc>
                      <a:txBody>
                        <a:bodyPr/>
                        <a:lstStyle/>
                        <a:p>
                          <a:r>
                            <a:rPr lang="en-US" sz="2400" b="1" dirty="0">
                              <a:latin typeface="Times New Roman" panose="02020603050405020304" pitchFamily="18" charset="0"/>
                            </a:rPr>
                            <a:t>ATT/ATU</a:t>
                          </a:r>
                        </a:p>
                      </a:txBody>
                      <a:tcPr>
                        <a:solidFill>
                          <a:srgbClr val="FFC000"/>
                        </a:solidFill>
                      </a:tcPr>
                    </a:tc>
                    <a:tc>
                      <a:txBody>
                        <a:bodyPr/>
                        <a:lstStyle/>
                        <a:p>
                          <a:r>
                            <a:rPr lang="en-US" sz="2400" dirty="0">
                              <a:highlight>
                                <a:srgbClr val="FFFF00"/>
                              </a:highlight>
                              <a:latin typeface="Times New Roman" panose="02020603050405020304" pitchFamily="18" charset="0"/>
                            </a:rPr>
                            <a:t>4.4</a:t>
                          </a:r>
                        </a:p>
                      </a:txBody>
                      <a:tcPr>
                        <a:solidFill>
                          <a:srgbClr val="FFC000"/>
                        </a:solidFill>
                      </a:tcPr>
                    </a:tc>
                    <a:tc>
                      <a:txBody>
                        <a:bodyPr/>
                        <a:lstStyle/>
                        <a:p>
                          <a:r>
                            <a:rPr lang="en-US" sz="2400" dirty="0">
                              <a:highlight>
                                <a:srgbClr val="FFFF00"/>
                              </a:highlight>
                              <a:latin typeface="Times New Roman" panose="02020603050405020304" pitchFamily="18" charset="0"/>
                            </a:rPr>
                            <a:t>-3.2</a:t>
                          </a:r>
                        </a:p>
                      </a:txBody>
                      <a:tcPr>
                        <a:solidFill>
                          <a:srgbClr val="FFC000"/>
                        </a:solidFill>
                      </a:tcPr>
                    </a:tc>
                    <a:tc>
                      <a:txBody>
                        <a:bodyPr/>
                        <a:lstStyle/>
                        <a:p>
                          <a:endParaRPr lang="en-US" sz="2400" dirty="0">
                            <a:latin typeface="Times New Roman" panose="02020603050405020304" pitchFamily="18" charset="0"/>
                          </a:endParaRPr>
                        </a:p>
                      </a:txBody>
                      <a:tcPr>
                        <a:solidFill>
                          <a:srgbClr val="FFC000"/>
                        </a:solidFill>
                      </a:tcPr>
                    </a:tc>
                    <a:tc>
                      <a:txBody>
                        <a:bodyPr/>
                        <a:lstStyle/>
                        <a:p>
                          <a:r>
                            <a:rPr lang="en-US" sz="2400" dirty="0">
                              <a:latin typeface="Times New Roman" panose="02020603050405020304" pitchFamily="18" charset="0"/>
                            </a:rPr>
                            <a:t>0.6</a:t>
                          </a:r>
                        </a:p>
                      </a:txBody>
                      <a:tcPr>
                        <a:solidFill>
                          <a:srgbClr val="FFC000"/>
                        </a:solidFill>
                      </a:tcPr>
                    </a:tc>
                    <a:extLst>
                      <a:ext uri="{0D108BD9-81ED-4DB2-BD59-A6C34878D82A}">
                        <a16:rowId xmlns:a16="http://schemas.microsoft.com/office/drawing/2014/main" val="3787958836"/>
                      </a:ext>
                    </a:extLst>
                  </a:tr>
                </a:tbl>
              </a:graphicData>
            </a:graphic>
          </p:graphicFrame>
        </mc:Choice>
        <mc:Fallback xmlns="">
          <p:graphicFrame>
            <p:nvGraphicFramePr>
              <p:cNvPr id="4" name="Table 4">
                <a:extLst>
                  <a:ext uri="{FF2B5EF4-FFF2-40B4-BE49-F238E27FC236}">
                    <a16:creationId xmlns:a16="http://schemas.microsoft.com/office/drawing/2014/main" id="{CC0291DC-F40F-4B2E-A973-28B773907203}"/>
                  </a:ext>
                </a:extLst>
              </p:cNvPr>
              <p:cNvGraphicFramePr>
                <a:graphicFrameLocks noGrp="1"/>
              </p:cNvGraphicFramePr>
              <p:nvPr>
                <p:extLst>
                  <p:ext uri="{D42A27DB-BD31-4B8C-83A1-F6EECF244321}">
                    <p14:modId xmlns:p14="http://schemas.microsoft.com/office/powerpoint/2010/main" val="3918071207"/>
                  </p:ext>
                </p:extLst>
              </p:nvPr>
            </p:nvGraphicFramePr>
            <p:xfrm>
              <a:off x="1219200" y="1295400"/>
              <a:ext cx="7696200" cy="5494655"/>
            </p:xfrm>
            <a:graphic>
              <a:graphicData uri="http://schemas.openxmlformats.org/drawingml/2006/table">
                <a:tbl>
                  <a:tblPr firstRow="1" bandRow="1">
                    <a:tableStyleId>{5C22544A-7EE6-4342-B048-85BDC9FD1C3A}</a:tableStyleId>
                  </a:tblPr>
                  <a:tblGrid>
                    <a:gridCol w="1539240">
                      <a:extLst>
                        <a:ext uri="{9D8B030D-6E8A-4147-A177-3AD203B41FA5}">
                          <a16:colId xmlns:a16="http://schemas.microsoft.com/office/drawing/2014/main" val="1382962599"/>
                        </a:ext>
                      </a:extLst>
                    </a:gridCol>
                    <a:gridCol w="1539240">
                      <a:extLst>
                        <a:ext uri="{9D8B030D-6E8A-4147-A177-3AD203B41FA5}">
                          <a16:colId xmlns:a16="http://schemas.microsoft.com/office/drawing/2014/main" val="3110937995"/>
                        </a:ext>
                      </a:extLst>
                    </a:gridCol>
                    <a:gridCol w="1539240">
                      <a:extLst>
                        <a:ext uri="{9D8B030D-6E8A-4147-A177-3AD203B41FA5}">
                          <a16:colId xmlns:a16="http://schemas.microsoft.com/office/drawing/2014/main" val="1332737986"/>
                        </a:ext>
                      </a:extLst>
                    </a:gridCol>
                    <a:gridCol w="1539240">
                      <a:extLst>
                        <a:ext uri="{9D8B030D-6E8A-4147-A177-3AD203B41FA5}">
                          <a16:colId xmlns:a16="http://schemas.microsoft.com/office/drawing/2014/main" val="1962509106"/>
                        </a:ext>
                      </a:extLst>
                    </a:gridCol>
                    <a:gridCol w="1539240">
                      <a:extLst>
                        <a:ext uri="{9D8B030D-6E8A-4147-A177-3AD203B41FA5}">
                          <a16:colId xmlns:a16="http://schemas.microsoft.com/office/drawing/2014/main" val="3121837830"/>
                        </a:ext>
                      </a:extLst>
                    </a:gridCol>
                  </a:tblGrid>
                  <a:tr h="465455">
                    <a:tc>
                      <a:txBody>
                        <a:bodyPr/>
                        <a:lstStyle/>
                        <a:p>
                          <a:r>
                            <a:rPr lang="en-US" sz="2400" dirty="0">
                              <a:latin typeface="Times New Roman" panose="02020603050405020304" pitchFamily="18" charset="0"/>
                            </a:rPr>
                            <a:t>Patient</a:t>
                          </a:r>
                        </a:p>
                      </a:txBody>
                      <a:tcPr/>
                    </a:tc>
                    <a:tc>
                      <a:txBody>
                        <a:bodyPr/>
                        <a:lstStyle/>
                        <a:p>
                          <a:endParaRPr lang="en-US"/>
                        </a:p>
                      </a:txBody>
                      <a:tcPr>
                        <a:blipFill>
                          <a:blip r:embed="rId3"/>
                          <a:stretch>
                            <a:fillRect l="-101190" t="-9211" r="-302381" b="-1117105"/>
                          </a:stretch>
                        </a:blipFill>
                      </a:tcPr>
                    </a:tc>
                    <a:tc>
                      <a:txBody>
                        <a:bodyPr/>
                        <a:lstStyle/>
                        <a:p>
                          <a:endParaRPr lang="en-US"/>
                        </a:p>
                      </a:txBody>
                      <a:tcPr>
                        <a:blipFill>
                          <a:blip r:embed="rId3"/>
                          <a:stretch>
                            <a:fillRect l="-200395" t="-9211" r="-201186" b="-1117105"/>
                          </a:stretch>
                        </a:blipFill>
                      </a:tcPr>
                    </a:tc>
                    <a:tc>
                      <a:txBody>
                        <a:bodyPr/>
                        <a:lstStyle/>
                        <a:p>
                          <a:endParaRPr lang="en-US"/>
                        </a:p>
                      </a:txBody>
                      <a:tcPr>
                        <a:blipFill>
                          <a:blip r:embed="rId3"/>
                          <a:stretch>
                            <a:fillRect l="-301587" t="-9211" r="-101984" b="-1117105"/>
                          </a:stretch>
                        </a:blipFill>
                      </a:tcPr>
                    </a:tc>
                    <a:tc>
                      <a:txBody>
                        <a:bodyPr/>
                        <a:lstStyle/>
                        <a:p>
                          <a:endParaRPr lang="en-US"/>
                        </a:p>
                      </a:txBody>
                      <a:tcPr>
                        <a:blipFill>
                          <a:blip r:embed="rId3"/>
                          <a:stretch>
                            <a:fillRect l="-400000" t="-9211" r="-1581" b="-1117105"/>
                          </a:stretch>
                        </a:blipFill>
                      </a:tcPr>
                    </a:tc>
                    <a:extLst>
                      <a:ext uri="{0D108BD9-81ED-4DB2-BD59-A6C34878D82A}">
                        <a16:rowId xmlns:a16="http://schemas.microsoft.com/office/drawing/2014/main" val="2394106292"/>
                      </a:ext>
                    </a:extLst>
                  </a:tr>
                  <a:tr h="457200">
                    <a:tc>
                      <a:txBody>
                        <a:bodyPr/>
                        <a:lstStyle/>
                        <a:p>
                          <a:r>
                            <a:rPr lang="en-US" sz="2400" dirty="0">
                              <a:latin typeface="Times New Roman" panose="02020603050405020304" pitchFamily="18" charset="0"/>
                            </a:rPr>
                            <a:t>1</a:t>
                          </a:r>
                        </a:p>
                      </a:txBody>
                      <a:tcPr/>
                    </a:tc>
                    <a:tc>
                      <a:txBody>
                        <a:bodyPr/>
                        <a:lstStyle/>
                        <a:p>
                          <a:r>
                            <a:rPr lang="en-US" sz="2400" dirty="0">
                              <a:highlight>
                                <a:srgbClr val="FFFF00"/>
                              </a:highlight>
                              <a:latin typeface="Times New Roman" panose="02020603050405020304" pitchFamily="18" charset="0"/>
                            </a:rPr>
                            <a:t>7</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6</a:t>
                          </a:r>
                        </a:p>
                      </a:txBody>
                      <a:tcPr/>
                    </a:tc>
                    <a:extLst>
                      <a:ext uri="{0D108BD9-81ED-4DB2-BD59-A6C34878D82A}">
                        <a16:rowId xmlns:a16="http://schemas.microsoft.com/office/drawing/2014/main" val="509417205"/>
                      </a:ext>
                    </a:extLst>
                  </a:tr>
                  <a:tr h="457200">
                    <a:tc>
                      <a:txBody>
                        <a:bodyPr/>
                        <a:lstStyle/>
                        <a:p>
                          <a:r>
                            <a:rPr lang="en-US" sz="2400" dirty="0">
                              <a:latin typeface="Times New Roman" panose="02020603050405020304" pitchFamily="18" charset="0"/>
                            </a:rPr>
                            <a:t>2</a:t>
                          </a:r>
                        </a:p>
                      </a:txBody>
                      <a:tcPr/>
                    </a:tc>
                    <a:tc>
                      <a:txBody>
                        <a:bodyPr/>
                        <a:lstStyle/>
                        <a:p>
                          <a:r>
                            <a:rPr lang="en-US" sz="2400" dirty="0">
                              <a:latin typeface="Times New Roman" panose="02020603050405020304" pitchFamily="18" charset="0"/>
                            </a:rPr>
                            <a:t>5</a:t>
                          </a:r>
                        </a:p>
                      </a:txBody>
                      <a:tcPr/>
                    </a:tc>
                    <a:tc>
                      <a:txBody>
                        <a:bodyPr/>
                        <a:lstStyle/>
                        <a:p>
                          <a:r>
                            <a:rPr lang="en-US" sz="2400" dirty="0">
                              <a:highlight>
                                <a:srgbClr val="FFFF00"/>
                              </a:highlight>
                              <a:latin typeface="Times New Roman" panose="02020603050405020304" pitchFamily="18" charset="0"/>
                            </a:rPr>
                            <a:t>6</a:t>
                          </a:r>
                        </a:p>
                      </a:txBody>
                      <a:tcPr/>
                    </a:tc>
                    <a:tc>
                      <a:txBody>
                        <a:bodyPr/>
                        <a:lstStyle/>
                        <a:p>
                          <a:r>
                            <a:rPr lang="en-US" sz="2400" dirty="0">
                              <a:latin typeface="Times New Roman" panose="02020603050405020304" pitchFamily="18" charset="0"/>
                            </a:rPr>
                            <a:t>0</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3683507387"/>
                      </a:ext>
                    </a:extLst>
                  </a:tr>
                  <a:tr h="457200">
                    <a:tc>
                      <a:txBody>
                        <a:bodyPr/>
                        <a:lstStyle/>
                        <a:p>
                          <a:r>
                            <a:rPr lang="en-US" sz="2400" dirty="0">
                              <a:latin typeface="Times New Roman" panose="02020603050405020304" pitchFamily="18" charset="0"/>
                            </a:rPr>
                            <a:t>3</a:t>
                          </a:r>
                        </a:p>
                      </a:txBody>
                      <a:tcPr/>
                    </a:tc>
                    <a:tc>
                      <a:txBody>
                        <a:bodyPr/>
                        <a:lstStyle/>
                        <a:p>
                          <a:r>
                            <a:rPr lang="en-US" sz="2400" dirty="0">
                              <a:highlight>
                                <a:srgbClr val="FFFF00"/>
                              </a:highlight>
                              <a:latin typeface="Times New Roman" panose="02020603050405020304" pitchFamily="18" charset="0"/>
                            </a:rPr>
                            <a:t>5</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4</a:t>
                          </a:r>
                        </a:p>
                      </a:txBody>
                      <a:tcPr/>
                    </a:tc>
                    <a:extLst>
                      <a:ext uri="{0D108BD9-81ED-4DB2-BD59-A6C34878D82A}">
                        <a16:rowId xmlns:a16="http://schemas.microsoft.com/office/drawing/2014/main" val="1573450199"/>
                      </a:ext>
                    </a:extLst>
                  </a:tr>
                  <a:tr h="457200">
                    <a:tc>
                      <a:txBody>
                        <a:bodyPr/>
                        <a:lstStyle/>
                        <a:p>
                          <a:r>
                            <a:rPr lang="en-US" sz="2400" dirty="0">
                              <a:latin typeface="Times New Roman" panose="02020603050405020304" pitchFamily="18" charset="0"/>
                            </a:rPr>
                            <a:t>4</a:t>
                          </a:r>
                        </a:p>
                      </a:txBody>
                      <a:tcPr/>
                    </a:tc>
                    <a:tc>
                      <a:txBody>
                        <a:bodyPr/>
                        <a:lstStyle/>
                        <a:p>
                          <a:r>
                            <a:rPr lang="en-US" sz="2400" dirty="0">
                              <a:latin typeface="Times New Roman" panose="02020603050405020304" pitchFamily="18" charset="0"/>
                            </a:rPr>
                            <a:t>7</a:t>
                          </a:r>
                        </a:p>
                      </a:txBody>
                      <a:tcPr/>
                    </a:tc>
                    <a:tc>
                      <a:txBody>
                        <a:bodyPr/>
                        <a:lstStyle/>
                        <a:p>
                          <a:r>
                            <a:rPr lang="en-US" sz="2400" dirty="0">
                              <a:highlight>
                                <a:srgbClr val="FFFF00"/>
                              </a:highlight>
                              <a:latin typeface="Times New Roman" panose="02020603050405020304" pitchFamily="18" charset="0"/>
                            </a:rPr>
                            <a:t>8</a:t>
                          </a:r>
                        </a:p>
                      </a:txBody>
                      <a:tcPr/>
                    </a:tc>
                    <a:tc>
                      <a:txBody>
                        <a:bodyPr/>
                        <a:lstStyle/>
                        <a:p>
                          <a:r>
                            <a:rPr lang="en-US" sz="2400" dirty="0">
                              <a:latin typeface="Times New Roman" panose="02020603050405020304" pitchFamily="18" charset="0"/>
                            </a:rPr>
                            <a:t>0</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3067848943"/>
                      </a:ext>
                    </a:extLst>
                  </a:tr>
                  <a:tr h="457200">
                    <a:tc>
                      <a:txBody>
                        <a:bodyPr/>
                        <a:lstStyle/>
                        <a:p>
                          <a:r>
                            <a:rPr lang="en-US" sz="2400" dirty="0">
                              <a:latin typeface="Times New Roman" panose="02020603050405020304" pitchFamily="18" charset="0"/>
                            </a:rPr>
                            <a:t>5</a:t>
                          </a:r>
                        </a:p>
                      </a:txBody>
                      <a:tcPr/>
                    </a:tc>
                    <a:tc>
                      <a:txBody>
                        <a:bodyPr/>
                        <a:lstStyle/>
                        <a:p>
                          <a:r>
                            <a:rPr lang="en-US" sz="2400" dirty="0">
                              <a:highlight>
                                <a:srgbClr val="FFFF00"/>
                              </a:highlight>
                              <a:latin typeface="Times New Roman" panose="02020603050405020304" pitchFamily="18" charset="0"/>
                            </a:rPr>
                            <a:t>4</a:t>
                          </a:r>
                        </a:p>
                      </a:txBody>
                      <a:tcPr/>
                    </a:tc>
                    <a:tc>
                      <a:txBody>
                        <a:bodyPr/>
                        <a:lstStyle/>
                        <a:p>
                          <a:r>
                            <a:rPr lang="en-US" sz="2400" dirty="0">
                              <a:latin typeface="Times New Roman" panose="02020603050405020304" pitchFamily="18" charset="0"/>
                            </a:rPr>
                            <a:t>2</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2</a:t>
                          </a:r>
                        </a:p>
                      </a:txBody>
                      <a:tcPr/>
                    </a:tc>
                    <a:extLst>
                      <a:ext uri="{0D108BD9-81ED-4DB2-BD59-A6C34878D82A}">
                        <a16:rowId xmlns:a16="http://schemas.microsoft.com/office/drawing/2014/main" val="317705721"/>
                      </a:ext>
                    </a:extLst>
                  </a:tr>
                  <a:tr h="457200">
                    <a:tc>
                      <a:txBody>
                        <a:bodyPr/>
                        <a:lstStyle/>
                        <a:p>
                          <a:r>
                            <a:rPr lang="en-US" sz="2400" dirty="0">
                              <a:latin typeface="Times New Roman" panose="02020603050405020304" pitchFamily="18" charset="0"/>
                            </a:rPr>
                            <a:t>6</a:t>
                          </a:r>
                        </a:p>
                      </a:txBody>
                      <a:tcPr/>
                    </a:tc>
                    <a:tc>
                      <a:txBody>
                        <a:bodyPr/>
                        <a:lstStyle/>
                        <a:p>
                          <a:r>
                            <a:rPr lang="en-US" sz="2400" dirty="0">
                              <a:highlight>
                                <a:srgbClr val="FFFF00"/>
                              </a:highlight>
                              <a:latin typeface="Times New Roman" panose="02020603050405020304" pitchFamily="18" charset="0"/>
                            </a:rPr>
                            <a:t>10</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9</a:t>
                          </a:r>
                        </a:p>
                      </a:txBody>
                      <a:tcPr/>
                    </a:tc>
                    <a:extLst>
                      <a:ext uri="{0D108BD9-81ED-4DB2-BD59-A6C34878D82A}">
                        <a16:rowId xmlns:a16="http://schemas.microsoft.com/office/drawing/2014/main" val="1421316902"/>
                      </a:ext>
                    </a:extLst>
                  </a:tr>
                  <a:tr h="457200">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1</a:t>
                          </a:r>
                        </a:p>
                      </a:txBody>
                      <a:tcPr/>
                    </a:tc>
                    <a:tc>
                      <a:txBody>
                        <a:bodyPr/>
                        <a:lstStyle/>
                        <a:p>
                          <a:r>
                            <a:rPr lang="en-US" sz="2400" dirty="0">
                              <a:highlight>
                                <a:srgbClr val="FFFF00"/>
                              </a:highlight>
                              <a:latin typeface="Times New Roman" panose="02020603050405020304" pitchFamily="18" charset="0"/>
                            </a:rPr>
                            <a:t>10</a:t>
                          </a:r>
                        </a:p>
                      </a:txBody>
                      <a:tcPr/>
                    </a:tc>
                    <a:tc>
                      <a:txBody>
                        <a:bodyPr/>
                        <a:lstStyle/>
                        <a:p>
                          <a:r>
                            <a:rPr lang="en-US" sz="2400" dirty="0">
                              <a:latin typeface="Times New Roman" panose="02020603050405020304" pitchFamily="18" charset="0"/>
                            </a:rPr>
                            <a:t>0</a:t>
                          </a:r>
                        </a:p>
                      </a:txBody>
                      <a:tcPr/>
                    </a:tc>
                    <a:tc>
                      <a:txBody>
                        <a:bodyPr/>
                        <a:lstStyle/>
                        <a:p>
                          <a:r>
                            <a:rPr lang="en-US" sz="2400" dirty="0">
                              <a:latin typeface="Times New Roman" panose="02020603050405020304" pitchFamily="18" charset="0"/>
                            </a:rPr>
                            <a:t>-9</a:t>
                          </a:r>
                        </a:p>
                      </a:txBody>
                      <a:tcPr/>
                    </a:tc>
                    <a:extLst>
                      <a:ext uri="{0D108BD9-81ED-4DB2-BD59-A6C34878D82A}">
                        <a16:rowId xmlns:a16="http://schemas.microsoft.com/office/drawing/2014/main" val="3120335065"/>
                      </a:ext>
                    </a:extLst>
                  </a:tr>
                  <a:tr h="457200">
                    <a:tc>
                      <a:txBody>
                        <a:bodyPr/>
                        <a:lstStyle/>
                        <a:p>
                          <a:r>
                            <a:rPr lang="en-US" sz="2400" dirty="0">
                              <a:latin typeface="Times New Roman" panose="02020603050405020304" pitchFamily="18" charset="0"/>
                            </a:rPr>
                            <a:t>8</a:t>
                          </a:r>
                        </a:p>
                      </a:txBody>
                      <a:tcPr/>
                    </a:tc>
                    <a:tc>
                      <a:txBody>
                        <a:bodyPr/>
                        <a:lstStyle/>
                        <a:p>
                          <a:r>
                            <a:rPr lang="en-US" sz="2400" dirty="0">
                              <a:latin typeface="Times New Roman" panose="02020603050405020304" pitchFamily="18" charset="0"/>
                            </a:rPr>
                            <a:t>5</a:t>
                          </a:r>
                        </a:p>
                      </a:txBody>
                      <a:tcPr/>
                    </a:tc>
                    <a:tc>
                      <a:txBody>
                        <a:bodyPr/>
                        <a:lstStyle/>
                        <a:p>
                          <a:r>
                            <a:rPr lang="en-US" sz="2400" dirty="0">
                              <a:highlight>
                                <a:srgbClr val="FFFF00"/>
                              </a:highlight>
                              <a:latin typeface="Times New Roman" panose="02020603050405020304" pitchFamily="18" charset="0"/>
                            </a:rPr>
                            <a:t>6</a:t>
                          </a:r>
                        </a:p>
                      </a:txBody>
                      <a:tcPr/>
                    </a:tc>
                    <a:tc>
                      <a:txBody>
                        <a:bodyPr/>
                        <a:lstStyle/>
                        <a:p>
                          <a:r>
                            <a:rPr lang="en-US" sz="2400" dirty="0">
                              <a:latin typeface="Times New Roman" panose="02020603050405020304" pitchFamily="18" charset="0"/>
                            </a:rPr>
                            <a:t>0</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1180700529"/>
                      </a:ext>
                    </a:extLst>
                  </a:tr>
                  <a:tr h="457200">
                    <a:tc>
                      <a:txBody>
                        <a:bodyPr/>
                        <a:lstStyle/>
                        <a:p>
                          <a:r>
                            <a:rPr lang="en-US" sz="2400" dirty="0">
                              <a:latin typeface="Times New Roman" panose="02020603050405020304" pitchFamily="18" charset="0"/>
                            </a:rPr>
                            <a:t>9</a:t>
                          </a:r>
                        </a:p>
                      </a:txBody>
                      <a:tcPr/>
                    </a:tc>
                    <a:tc>
                      <a:txBody>
                        <a:bodyPr/>
                        <a:lstStyle/>
                        <a:p>
                          <a:r>
                            <a:rPr lang="en-US" sz="2400" dirty="0">
                              <a:latin typeface="Times New Roman" panose="02020603050405020304" pitchFamily="18" charset="0"/>
                            </a:rPr>
                            <a:t>3</a:t>
                          </a:r>
                        </a:p>
                      </a:txBody>
                      <a:tcPr/>
                    </a:tc>
                    <a:tc>
                      <a:txBody>
                        <a:bodyPr/>
                        <a:lstStyle/>
                        <a:p>
                          <a:r>
                            <a:rPr lang="en-US" sz="2400" dirty="0">
                              <a:highlight>
                                <a:srgbClr val="FFFF00"/>
                              </a:highlight>
                              <a:latin typeface="Times New Roman" panose="02020603050405020304" pitchFamily="18" charset="0"/>
                            </a:rPr>
                            <a:t>7</a:t>
                          </a:r>
                        </a:p>
                      </a:txBody>
                      <a:tcPr/>
                    </a:tc>
                    <a:tc>
                      <a:txBody>
                        <a:bodyPr/>
                        <a:lstStyle/>
                        <a:p>
                          <a:r>
                            <a:rPr lang="en-US" sz="2400" dirty="0">
                              <a:latin typeface="Times New Roman" panose="02020603050405020304" pitchFamily="18" charset="0"/>
                            </a:rPr>
                            <a:t>0</a:t>
                          </a:r>
                        </a:p>
                      </a:txBody>
                      <a:tcPr/>
                    </a:tc>
                    <a:tc>
                      <a:txBody>
                        <a:bodyPr/>
                        <a:lstStyle/>
                        <a:p>
                          <a:r>
                            <a:rPr lang="en-US" sz="2400" dirty="0">
                              <a:latin typeface="Times New Roman" panose="02020603050405020304" pitchFamily="18" charset="0"/>
                            </a:rPr>
                            <a:t>-4</a:t>
                          </a:r>
                        </a:p>
                      </a:txBody>
                      <a:tcPr/>
                    </a:tc>
                    <a:extLst>
                      <a:ext uri="{0D108BD9-81ED-4DB2-BD59-A6C34878D82A}">
                        <a16:rowId xmlns:a16="http://schemas.microsoft.com/office/drawing/2014/main" val="1389079847"/>
                      </a:ext>
                    </a:extLst>
                  </a:tr>
                  <a:tr h="457200">
                    <a:tc>
                      <a:txBody>
                        <a:bodyPr/>
                        <a:lstStyle/>
                        <a:p>
                          <a:r>
                            <a:rPr lang="en-US" sz="2400" dirty="0">
                              <a:latin typeface="Times New Roman" panose="02020603050405020304" pitchFamily="18" charset="0"/>
                            </a:rPr>
                            <a:t>10</a:t>
                          </a:r>
                        </a:p>
                      </a:txBody>
                      <a:tcPr/>
                    </a:tc>
                    <a:tc>
                      <a:txBody>
                        <a:bodyPr/>
                        <a:lstStyle/>
                        <a:p>
                          <a:r>
                            <a:rPr lang="en-US" sz="2400" dirty="0">
                              <a:highlight>
                                <a:srgbClr val="FFFF00"/>
                              </a:highlight>
                              <a:latin typeface="Times New Roman" panose="02020603050405020304" pitchFamily="18" charset="0"/>
                            </a:rPr>
                            <a:t>9</a:t>
                          </a:r>
                        </a:p>
                      </a:txBody>
                      <a:tcPr/>
                    </a:tc>
                    <a:tc>
                      <a:txBody>
                        <a:bodyPr/>
                        <a:lstStyle/>
                        <a:p>
                          <a:r>
                            <a:rPr lang="en-US" sz="2400" dirty="0">
                              <a:latin typeface="Times New Roman" panose="02020603050405020304" pitchFamily="18" charset="0"/>
                            </a:rPr>
                            <a:t>8</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1832426719"/>
                      </a:ext>
                    </a:extLst>
                  </a:tr>
                  <a:tr h="457200">
                    <a:tc>
                      <a:txBody>
                        <a:bodyPr/>
                        <a:lstStyle/>
                        <a:p>
                          <a:r>
                            <a:rPr lang="en-US" sz="2400" b="1" dirty="0">
                              <a:latin typeface="Times New Roman" panose="02020603050405020304" pitchFamily="18" charset="0"/>
                            </a:rPr>
                            <a:t>ATT/ATU</a:t>
                          </a:r>
                        </a:p>
                      </a:txBody>
                      <a:tcPr>
                        <a:solidFill>
                          <a:srgbClr val="FFC000"/>
                        </a:solidFill>
                      </a:tcPr>
                    </a:tc>
                    <a:tc>
                      <a:txBody>
                        <a:bodyPr/>
                        <a:lstStyle/>
                        <a:p>
                          <a:r>
                            <a:rPr lang="en-US" sz="2400" dirty="0">
                              <a:highlight>
                                <a:srgbClr val="FFFF00"/>
                              </a:highlight>
                              <a:latin typeface="Times New Roman" panose="02020603050405020304" pitchFamily="18" charset="0"/>
                            </a:rPr>
                            <a:t>4.4</a:t>
                          </a:r>
                        </a:p>
                      </a:txBody>
                      <a:tcPr>
                        <a:solidFill>
                          <a:srgbClr val="FFC000"/>
                        </a:solidFill>
                      </a:tcPr>
                    </a:tc>
                    <a:tc>
                      <a:txBody>
                        <a:bodyPr/>
                        <a:lstStyle/>
                        <a:p>
                          <a:r>
                            <a:rPr lang="en-US" sz="2400" dirty="0">
                              <a:highlight>
                                <a:srgbClr val="FFFF00"/>
                              </a:highlight>
                              <a:latin typeface="Times New Roman" panose="02020603050405020304" pitchFamily="18" charset="0"/>
                            </a:rPr>
                            <a:t>-3.2</a:t>
                          </a:r>
                        </a:p>
                      </a:txBody>
                      <a:tcPr>
                        <a:solidFill>
                          <a:srgbClr val="FFC000"/>
                        </a:solidFill>
                      </a:tcPr>
                    </a:tc>
                    <a:tc>
                      <a:txBody>
                        <a:bodyPr/>
                        <a:lstStyle/>
                        <a:p>
                          <a:endParaRPr lang="en-US" sz="2400" dirty="0">
                            <a:latin typeface="Times New Roman" panose="02020603050405020304" pitchFamily="18" charset="0"/>
                          </a:endParaRPr>
                        </a:p>
                      </a:txBody>
                      <a:tcPr>
                        <a:solidFill>
                          <a:srgbClr val="FFC000"/>
                        </a:solidFill>
                      </a:tcPr>
                    </a:tc>
                    <a:tc>
                      <a:txBody>
                        <a:bodyPr/>
                        <a:lstStyle/>
                        <a:p>
                          <a:r>
                            <a:rPr lang="en-US" sz="2400" dirty="0">
                              <a:latin typeface="Times New Roman" panose="02020603050405020304" pitchFamily="18" charset="0"/>
                            </a:rPr>
                            <a:t>0.6</a:t>
                          </a:r>
                        </a:p>
                      </a:txBody>
                      <a:tcPr>
                        <a:solidFill>
                          <a:srgbClr val="FFC000"/>
                        </a:solidFill>
                      </a:tcPr>
                    </a:tc>
                    <a:extLst>
                      <a:ext uri="{0D108BD9-81ED-4DB2-BD59-A6C34878D82A}">
                        <a16:rowId xmlns:a16="http://schemas.microsoft.com/office/drawing/2014/main" val="3787958836"/>
                      </a:ext>
                    </a:extLst>
                  </a:tr>
                </a:tbl>
              </a:graphicData>
            </a:graphic>
          </p:graphicFrame>
        </mc:Fallback>
      </mc:AlternateContent>
    </p:spTree>
    <p:extLst>
      <p:ext uri="{BB962C8B-B14F-4D97-AF65-F5344CB8AC3E}">
        <p14:creationId xmlns:p14="http://schemas.microsoft.com/office/powerpoint/2010/main" val="176521364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1" y="234677"/>
            <a:ext cx="8077200" cy="701040"/>
          </a:xfrm>
        </p:spPr>
        <p:txBody>
          <a:bodyPr>
            <a:normAutofit/>
          </a:bodyPr>
          <a:lstStyle/>
          <a:p>
            <a:r>
              <a:rPr lang="en-US" dirty="0"/>
              <a:t>Example: Treatment Outcomes</a:t>
            </a:r>
          </a:p>
        </p:txBody>
      </p:sp>
      <p:sp>
        <p:nvSpPr>
          <p:cNvPr id="3" name="Content Placeholder 2"/>
          <p:cNvSpPr>
            <a:spLocks noGrp="1"/>
          </p:cNvSpPr>
          <p:nvPr>
            <p:ph idx="1"/>
          </p:nvPr>
        </p:nvSpPr>
        <p:spPr>
          <a:xfrm>
            <a:off x="1143000" y="762000"/>
            <a:ext cx="8305800" cy="5638800"/>
          </a:xfrm>
        </p:spPr>
        <p:txBody>
          <a:bodyPr>
            <a:noAutofit/>
          </a:bodyPr>
          <a:lstStyle/>
          <a:p>
            <a:pPr marL="0" indent="0">
              <a:buNone/>
            </a:pPr>
            <a:r>
              <a:rPr lang="en-US" sz="2400" dirty="0"/>
              <a:t>Imagine a “perfect doctor” assigns best treatment available:</a:t>
            </a:r>
          </a:p>
          <a:p>
            <a:pPr marL="0" indent="0">
              <a:buNone/>
            </a:pPr>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p:txBody>
      </p:sp>
      <mc:AlternateContent xmlns:mc="http://schemas.openxmlformats.org/markup-compatibility/2006" xmlns:a14="http://schemas.microsoft.com/office/drawing/2010/main">
        <mc:Choice Requires="a14">
          <p:graphicFrame>
            <p:nvGraphicFramePr>
              <p:cNvPr id="4" name="Table 4">
                <a:extLst>
                  <a:ext uri="{FF2B5EF4-FFF2-40B4-BE49-F238E27FC236}">
                    <a16:creationId xmlns:a16="http://schemas.microsoft.com/office/drawing/2014/main" id="{CC0291DC-F40F-4B2E-A973-28B773907203}"/>
                  </a:ext>
                </a:extLst>
              </p:cNvPr>
              <p:cNvGraphicFramePr>
                <a:graphicFrameLocks noGrp="1"/>
              </p:cNvGraphicFramePr>
              <p:nvPr/>
            </p:nvGraphicFramePr>
            <p:xfrm>
              <a:off x="1219200" y="1295400"/>
              <a:ext cx="7696200" cy="5494655"/>
            </p:xfrm>
            <a:graphic>
              <a:graphicData uri="http://schemas.openxmlformats.org/drawingml/2006/table">
                <a:tbl>
                  <a:tblPr firstRow="1" bandRow="1">
                    <a:tableStyleId>{5C22544A-7EE6-4342-B048-85BDC9FD1C3A}</a:tableStyleId>
                  </a:tblPr>
                  <a:tblGrid>
                    <a:gridCol w="1539240">
                      <a:extLst>
                        <a:ext uri="{9D8B030D-6E8A-4147-A177-3AD203B41FA5}">
                          <a16:colId xmlns:a16="http://schemas.microsoft.com/office/drawing/2014/main" val="1382962599"/>
                        </a:ext>
                      </a:extLst>
                    </a:gridCol>
                    <a:gridCol w="1539240">
                      <a:extLst>
                        <a:ext uri="{9D8B030D-6E8A-4147-A177-3AD203B41FA5}">
                          <a16:colId xmlns:a16="http://schemas.microsoft.com/office/drawing/2014/main" val="3110937995"/>
                        </a:ext>
                      </a:extLst>
                    </a:gridCol>
                    <a:gridCol w="1539240">
                      <a:extLst>
                        <a:ext uri="{9D8B030D-6E8A-4147-A177-3AD203B41FA5}">
                          <a16:colId xmlns:a16="http://schemas.microsoft.com/office/drawing/2014/main" val="1332737986"/>
                        </a:ext>
                      </a:extLst>
                    </a:gridCol>
                    <a:gridCol w="1539240">
                      <a:extLst>
                        <a:ext uri="{9D8B030D-6E8A-4147-A177-3AD203B41FA5}">
                          <a16:colId xmlns:a16="http://schemas.microsoft.com/office/drawing/2014/main" val="1962509106"/>
                        </a:ext>
                      </a:extLst>
                    </a:gridCol>
                    <a:gridCol w="1539240">
                      <a:extLst>
                        <a:ext uri="{9D8B030D-6E8A-4147-A177-3AD203B41FA5}">
                          <a16:colId xmlns:a16="http://schemas.microsoft.com/office/drawing/2014/main" val="3121837830"/>
                        </a:ext>
                      </a:extLst>
                    </a:gridCol>
                  </a:tblGrid>
                  <a:tr h="391021">
                    <a:tc>
                      <a:txBody>
                        <a:bodyPr/>
                        <a:lstStyle/>
                        <a:p>
                          <a:r>
                            <a:rPr lang="en-US" sz="2400" dirty="0">
                              <a:latin typeface="Times New Roman" panose="02020603050405020304" pitchFamily="18" charset="0"/>
                            </a:rPr>
                            <a:t>Patient</a:t>
                          </a:r>
                        </a:p>
                      </a:txBody>
                      <a:tcPr/>
                    </a:tc>
                    <a:tc>
                      <a:txBody>
                        <a:bodyPr/>
                        <a:lstStyle/>
                        <a:p>
                          <a:pPr/>
                          <a14:m>
                            <m:oMathPara xmlns:m="http://schemas.openxmlformats.org/officeDocument/2006/math">
                              <m:oMathParaPr>
                                <m:jc m:val="centerGroup"/>
                              </m:oMathParaPr>
                              <m:oMath xmlns:m="http://schemas.openxmlformats.org/officeDocument/2006/math">
                                <m:sSup>
                                  <m:sSupPr>
                                    <m:ctrlPr>
                                      <a:rPr lang="en-US" sz="2400" b="1" i="1" smtClean="0">
                                        <a:latin typeface="Cambria Math" panose="02040503050406030204" pitchFamily="18" charset="0"/>
                                      </a:rPr>
                                    </m:ctrlPr>
                                  </m:sSupPr>
                                  <m:e>
                                    <m:r>
                                      <a:rPr lang="en-US" sz="2400" b="1" i="1" smtClean="0">
                                        <a:latin typeface="Cambria Math" panose="02040503050406030204" pitchFamily="18" charset="0"/>
                                      </a:rPr>
                                      <m:t>𝒀</m:t>
                                    </m:r>
                                  </m:e>
                                  <m:sup>
                                    <m:r>
                                      <a:rPr lang="en-US" sz="2400" b="1" i="1" smtClean="0">
                                        <a:latin typeface="Cambria Math" panose="02040503050406030204" pitchFamily="18" charset="0"/>
                                      </a:rPr>
                                      <m:t>𝟏</m:t>
                                    </m:r>
                                  </m:sup>
                                </m:sSup>
                              </m:oMath>
                            </m:oMathPara>
                          </a14:m>
                          <a:endParaRPr lang="en-US" sz="2400" dirty="0">
                            <a:latin typeface="Times New Roman" panose="02020603050405020304" pitchFamily="18" charset="0"/>
                          </a:endParaRPr>
                        </a:p>
                      </a:txBody>
                      <a:tcPr/>
                    </a:tc>
                    <a:tc>
                      <a:txBody>
                        <a:bodyPr/>
                        <a:lstStyle/>
                        <a:p>
                          <a:pPr/>
                          <a14:m>
                            <m:oMathPara xmlns:m="http://schemas.openxmlformats.org/officeDocument/2006/math">
                              <m:oMathParaPr>
                                <m:jc m:val="centerGroup"/>
                              </m:oMathParaPr>
                              <m:oMath xmlns:m="http://schemas.openxmlformats.org/officeDocument/2006/math">
                                <m:sSup>
                                  <m:sSupPr>
                                    <m:ctrlPr>
                                      <a:rPr lang="en-US" sz="2400" b="1" i="1" smtClean="0">
                                        <a:latin typeface="Cambria Math" panose="02040503050406030204" pitchFamily="18" charset="0"/>
                                      </a:rPr>
                                    </m:ctrlPr>
                                  </m:sSupPr>
                                  <m:e>
                                    <m:r>
                                      <a:rPr lang="en-US" sz="2400" b="1" i="1" smtClean="0">
                                        <a:latin typeface="Cambria Math" panose="02040503050406030204" pitchFamily="18" charset="0"/>
                                      </a:rPr>
                                      <m:t>𝒀</m:t>
                                    </m:r>
                                  </m:e>
                                  <m:sup>
                                    <m:r>
                                      <a:rPr lang="en-US" sz="2400" b="1" i="1" smtClean="0">
                                        <a:latin typeface="Cambria Math" panose="02040503050406030204" pitchFamily="18" charset="0"/>
                                      </a:rPr>
                                      <m:t>𝟎</m:t>
                                    </m:r>
                                  </m:sup>
                                </m:sSup>
                              </m:oMath>
                            </m:oMathPara>
                          </a14:m>
                          <a:endParaRPr lang="en-US" sz="2400" dirty="0">
                            <a:latin typeface="Times New Roman" panose="02020603050405020304" pitchFamily="18"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𝑫</m:t>
                                </m:r>
                              </m:oMath>
                            </m:oMathPara>
                          </a14:m>
                          <a:endParaRPr lang="en-US" sz="2400" dirty="0">
                            <a:latin typeface="Times New Roman" panose="02020603050405020304" pitchFamily="18"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𝜹</m:t>
                                </m:r>
                              </m:oMath>
                            </m:oMathPara>
                          </a14:m>
                          <a:endParaRPr lang="en-US" sz="2400" dirty="0">
                            <a:latin typeface="Times New Roman" panose="02020603050405020304" pitchFamily="18" charset="0"/>
                          </a:endParaRPr>
                        </a:p>
                      </a:txBody>
                      <a:tcPr/>
                    </a:tc>
                    <a:extLst>
                      <a:ext uri="{0D108BD9-81ED-4DB2-BD59-A6C34878D82A}">
                        <a16:rowId xmlns:a16="http://schemas.microsoft.com/office/drawing/2014/main" val="2394106292"/>
                      </a:ext>
                    </a:extLst>
                  </a:tr>
                  <a:tr h="389885">
                    <a:tc>
                      <a:txBody>
                        <a:bodyPr/>
                        <a:lstStyle/>
                        <a:p>
                          <a:r>
                            <a:rPr lang="en-US" sz="2400" dirty="0">
                              <a:latin typeface="Times New Roman" panose="02020603050405020304" pitchFamily="18" charset="0"/>
                            </a:rPr>
                            <a:t>1</a:t>
                          </a:r>
                        </a:p>
                      </a:txBody>
                      <a:tcPr/>
                    </a:tc>
                    <a:tc>
                      <a:txBody>
                        <a:bodyPr/>
                        <a:lstStyle/>
                        <a:p>
                          <a:r>
                            <a:rPr lang="en-US" sz="2400" dirty="0">
                              <a:highlight>
                                <a:srgbClr val="FFFF00"/>
                              </a:highlight>
                              <a:latin typeface="Times New Roman" panose="02020603050405020304" pitchFamily="18" charset="0"/>
                            </a:rPr>
                            <a:t>7</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6</a:t>
                          </a:r>
                        </a:p>
                      </a:txBody>
                      <a:tcPr/>
                    </a:tc>
                    <a:extLst>
                      <a:ext uri="{0D108BD9-81ED-4DB2-BD59-A6C34878D82A}">
                        <a16:rowId xmlns:a16="http://schemas.microsoft.com/office/drawing/2014/main" val="509417205"/>
                      </a:ext>
                    </a:extLst>
                  </a:tr>
                  <a:tr h="389885">
                    <a:tc>
                      <a:txBody>
                        <a:bodyPr/>
                        <a:lstStyle/>
                        <a:p>
                          <a:r>
                            <a:rPr lang="en-US" sz="2400" dirty="0">
                              <a:latin typeface="Times New Roman" panose="02020603050405020304" pitchFamily="18" charset="0"/>
                            </a:rPr>
                            <a:t>2</a:t>
                          </a:r>
                        </a:p>
                      </a:txBody>
                      <a:tcPr/>
                    </a:tc>
                    <a:tc>
                      <a:txBody>
                        <a:bodyPr/>
                        <a:lstStyle/>
                        <a:p>
                          <a:r>
                            <a:rPr lang="en-US" sz="2400" dirty="0">
                              <a:latin typeface="Times New Roman" panose="02020603050405020304" pitchFamily="18" charset="0"/>
                            </a:rPr>
                            <a:t>5</a:t>
                          </a:r>
                        </a:p>
                      </a:txBody>
                      <a:tcPr/>
                    </a:tc>
                    <a:tc>
                      <a:txBody>
                        <a:bodyPr/>
                        <a:lstStyle/>
                        <a:p>
                          <a:r>
                            <a:rPr lang="en-US" sz="2400" dirty="0">
                              <a:highlight>
                                <a:srgbClr val="FFFF00"/>
                              </a:highlight>
                              <a:latin typeface="Times New Roman" panose="02020603050405020304" pitchFamily="18" charset="0"/>
                            </a:rPr>
                            <a:t>6</a:t>
                          </a:r>
                        </a:p>
                      </a:txBody>
                      <a:tcPr/>
                    </a:tc>
                    <a:tc>
                      <a:txBody>
                        <a:bodyPr/>
                        <a:lstStyle/>
                        <a:p>
                          <a:r>
                            <a:rPr lang="en-US" sz="2400" dirty="0">
                              <a:latin typeface="Times New Roman" panose="02020603050405020304" pitchFamily="18" charset="0"/>
                            </a:rPr>
                            <a:t>0</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3683507387"/>
                      </a:ext>
                    </a:extLst>
                  </a:tr>
                  <a:tr h="389885">
                    <a:tc>
                      <a:txBody>
                        <a:bodyPr/>
                        <a:lstStyle/>
                        <a:p>
                          <a:r>
                            <a:rPr lang="en-US" sz="2400" dirty="0">
                              <a:latin typeface="Times New Roman" panose="02020603050405020304" pitchFamily="18" charset="0"/>
                            </a:rPr>
                            <a:t>3</a:t>
                          </a:r>
                        </a:p>
                      </a:txBody>
                      <a:tcPr/>
                    </a:tc>
                    <a:tc>
                      <a:txBody>
                        <a:bodyPr/>
                        <a:lstStyle/>
                        <a:p>
                          <a:r>
                            <a:rPr lang="en-US" sz="2400" dirty="0">
                              <a:highlight>
                                <a:srgbClr val="FFFF00"/>
                              </a:highlight>
                              <a:latin typeface="Times New Roman" panose="02020603050405020304" pitchFamily="18" charset="0"/>
                            </a:rPr>
                            <a:t>5</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4</a:t>
                          </a:r>
                        </a:p>
                      </a:txBody>
                      <a:tcPr/>
                    </a:tc>
                    <a:extLst>
                      <a:ext uri="{0D108BD9-81ED-4DB2-BD59-A6C34878D82A}">
                        <a16:rowId xmlns:a16="http://schemas.microsoft.com/office/drawing/2014/main" val="1573450199"/>
                      </a:ext>
                    </a:extLst>
                  </a:tr>
                  <a:tr h="389885">
                    <a:tc>
                      <a:txBody>
                        <a:bodyPr/>
                        <a:lstStyle/>
                        <a:p>
                          <a:r>
                            <a:rPr lang="en-US" sz="2400" dirty="0">
                              <a:latin typeface="Times New Roman" panose="02020603050405020304" pitchFamily="18" charset="0"/>
                            </a:rPr>
                            <a:t>4</a:t>
                          </a:r>
                        </a:p>
                      </a:txBody>
                      <a:tcPr/>
                    </a:tc>
                    <a:tc>
                      <a:txBody>
                        <a:bodyPr/>
                        <a:lstStyle/>
                        <a:p>
                          <a:r>
                            <a:rPr lang="en-US" sz="2400" dirty="0">
                              <a:latin typeface="Times New Roman" panose="02020603050405020304" pitchFamily="18" charset="0"/>
                            </a:rPr>
                            <a:t>7</a:t>
                          </a:r>
                        </a:p>
                      </a:txBody>
                      <a:tcPr/>
                    </a:tc>
                    <a:tc>
                      <a:txBody>
                        <a:bodyPr/>
                        <a:lstStyle/>
                        <a:p>
                          <a:r>
                            <a:rPr lang="en-US" sz="2400" dirty="0">
                              <a:highlight>
                                <a:srgbClr val="FFFF00"/>
                              </a:highlight>
                              <a:latin typeface="Times New Roman" panose="02020603050405020304" pitchFamily="18" charset="0"/>
                            </a:rPr>
                            <a:t>8</a:t>
                          </a:r>
                        </a:p>
                      </a:txBody>
                      <a:tcPr/>
                    </a:tc>
                    <a:tc>
                      <a:txBody>
                        <a:bodyPr/>
                        <a:lstStyle/>
                        <a:p>
                          <a:r>
                            <a:rPr lang="en-US" sz="2400" dirty="0">
                              <a:latin typeface="Times New Roman" panose="02020603050405020304" pitchFamily="18" charset="0"/>
                            </a:rPr>
                            <a:t>0</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3067848943"/>
                      </a:ext>
                    </a:extLst>
                  </a:tr>
                  <a:tr h="389885">
                    <a:tc>
                      <a:txBody>
                        <a:bodyPr/>
                        <a:lstStyle/>
                        <a:p>
                          <a:r>
                            <a:rPr lang="en-US" sz="2400" dirty="0">
                              <a:latin typeface="Times New Roman" panose="02020603050405020304" pitchFamily="18" charset="0"/>
                            </a:rPr>
                            <a:t>5</a:t>
                          </a:r>
                        </a:p>
                      </a:txBody>
                      <a:tcPr/>
                    </a:tc>
                    <a:tc>
                      <a:txBody>
                        <a:bodyPr/>
                        <a:lstStyle/>
                        <a:p>
                          <a:r>
                            <a:rPr lang="en-US" sz="2400" dirty="0">
                              <a:highlight>
                                <a:srgbClr val="FFFF00"/>
                              </a:highlight>
                              <a:latin typeface="Times New Roman" panose="02020603050405020304" pitchFamily="18" charset="0"/>
                            </a:rPr>
                            <a:t>4</a:t>
                          </a:r>
                        </a:p>
                      </a:txBody>
                      <a:tcPr/>
                    </a:tc>
                    <a:tc>
                      <a:txBody>
                        <a:bodyPr/>
                        <a:lstStyle/>
                        <a:p>
                          <a:r>
                            <a:rPr lang="en-US" sz="2400" dirty="0">
                              <a:latin typeface="Times New Roman" panose="02020603050405020304" pitchFamily="18" charset="0"/>
                            </a:rPr>
                            <a:t>2</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2</a:t>
                          </a:r>
                        </a:p>
                      </a:txBody>
                      <a:tcPr/>
                    </a:tc>
                    <a:extLst>
                      <a:ext uri="{0D108BD9-81ED-4DB2-BD59-A6C34878D82A}">
                        <a16:rowId xmlns:a16="http://schemas.microsoft.com/office/drawing/2014/main" val="317705721"/>
                      </a:ext>
                    </a:extLst>
                  </a:tr>
                  <a:tr h="389885">
                    <a:tc>
                      <a:txBody>
                        <a:bodyPr/>
                        <a:lstStyle/>
                        <a:p>
                          <a:r>
                            <a:rPr lang="en-US" sz="2400" dirty="0">
                              <a:latin typeface="Times New Roman" panose="02020603050405020304" pitchFamily="18" charset="0"/>
                            </a:rPr>
                            <a:t>6</a:t>
                          </a:r>
                        </a:p>
                      </a:txBody>
                      <a:tcPr/>
                    </a:tc>
                    <a:tc>
                      <a:txBody>
                        <a:bodyPr/>
                        <a:lstStyle/>
                        <a:p>
                          <a:r>
                            <a:rPr lang="en-US" sz="2400" dirty="0">
                              <a:highlight>
                                <a:srgbClr val="FFFF00"/>
                              </a:highlight>
                              <a:latin typeface="Times New Roman" panose="02020603050405020304" pitchFamily="18" charset="0"/>
                            </a:rPr>
                            <a:t>10</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9</a:t>
                          </a:r>
                        </a:p>
                      </a:txBody>
                      <a:tcPr/>
                    </a:tc>
                    <a:extLst>
                      <a:ext uri="{0D108BD9-81ED-4DB2-BD59-A6C34878D82A}">
                        <a16:rowId xmlns:a16="http://schemas.microsoft.com/office/drawing/2014/main" val="1421316902"/>
                      </a:ext>
                    </a:extLst>
                  </a:tr>
                  <a:tr h="389885">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1</a:t>
                          </a:r>
                        </a:p>
                      </a:txBody>
                      <a:tcPr/>
                    </a:tc>
                    <a:tc>
                      <a:txBody>
                        <a:bodyPr/>
                        <a:lstStyle/>
                        <a:p>
                          <a:r>
                            <a:rPr lang="en-US" sz="2400" dirty="0">
                              <a:highlight>
                                <a:srgbClr val="FFFF00"/>
                              </a:highlight>
                              <a:latin typeface="Times New Roman" panose="02020603050405020304" pitchFamily="18" charset="0"/>
                            </a:rPr>
                            <a:t>10</a:t>
                          </a:r>
                        </a:p>
                      </a:txBody>
                      <a:tcPr/>
                    </a:tc>
                    <a:tc>
                      <a:txBody>
                        <a:bodyPr/>
                        <a:lstStyle/>
                        <a:p>
                          <a:r>
                            <a:rPr lang="en-US" sz="2400" dirty="0">
                              <a:latin typeface="Times New Roman" panose="02020603050405020304" pitchFamily="18" charset="0"/>
                            </a:rPr>
                            <a:t>0</a:t>
                          </a:r>
                        </a:p>
                      </a:txBody>
                      <a:tcPr/>
                    </a:tc>
                    <a:tc>
                      <a:txBody>
                        <a:bodyPr/>
                        <a:lstStyle/>
                        <a:p>
                          <a:r>
                            <a:rPr lang="en-US" sz="2400" dirty="0">
                              <a:latin typeface="Times New Roman" panose="02020603050405020304" pitchFamily="18" charset="0"/>
                            </a:rPr>
                            <a:t>-9</a:t>
                          </a:r>
                        </a:p>
                      </a:txBody>
                      <a:tcPr/>
                    </a:tc>
                    <a:extLst>
                      <a:ext uri="{0D108BD9-81ED-4DB2-BD59-A6C34878D82A}">
                        <a16:rowId xmlns:a16="http://schemas.microsoft.com/office/drawing/2014/main" val="3120335065"/>
                      </a:ext>
                    </a:extLst>
                  </a:tr>
                  <a:tr h="389885">
                    <a:tc>
                      <a:txBody>
                        <a:bodyPr/>
                        <a:lstStyle/>
                        <a:p>
                          <a:r>
                            <a:rPr lang="en-US" sz="2400" dirty="0">
                              <a:latin typeface="Times New Roman" panose="02020603050405020304" pitchFamily="18" charset="0"/>
                            </a:rPr>
                            <a:t>8</a:t>
                          </a:r>
                        </a:p>
                      </a:txBody>
                      <a:tcPr/>
                    </a:tc>
                    <a:tc>
                      <a:txBody>
                        <a:bodyPr/>
                        <a:lstStyle/>
                        <a:p>
                          <a:r>
                            <a:rPr lang="en-US" sz="2400" dirty="0">
                              <a:latin typeface="Times New Roman" panose="02020603050405020304" pitchFamily="18" charset="0"/>
                            </a:rPr>
                            <a:t>5</a:t>
                          </a:r>
                        </a:p>
                      </a:txBody>
                      <a:tcPr/>
                    </a:tc>
                    <a:tc>
                      <a:txBody>
                        <a:bodyPr/>
                        <a:lstStyle/>
                        <a:p>
                          <a:r>
                            <a:rPr lang="en-US" sz="2400" dirty="0">
                              <a:highlight>
                                <a:srgbClr val="FFFF00"/>
                              </a:highlight>
                              <a:latin typeface="Times New Roman" panose="02020603050405020304" pitchFamily="18" charset="0"/>
                            </a:rPr>
                            <a:t>6</a:t>
                          </a:r>
                        </a:p>
                      </a:txBody>
                      <a:tcPr/>
                    </a:tc>
                    <a:tc>
                      <a:txBody>
                        <a:bodyPr/>
                        <a:lstStyle/>
                        <a:p>
                          <a:r>
                            <a:rPr lang="en-US" sz="2400" dirty="0">
                              <a:latin typeface="Times New Roman" panose="02020603050405020304" pitchFamily="18" charset="0"/>
                            </a:rPr>
                            <a:t>0</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1180700529"/>
                      </a:ext>
                    </a:extLst>
                  </a:tr>
                  <a:tr h="389885">
                    <a:tc>
                      <a:txBody>
                        <a:bodyPr/>
                        <a:lstStyle/>
                        <a:p>
                          <a:r>
                            <a:rPr lang="en-US" sz="2400" dirty="0">
                              <a:latin typeface="Times New Roman" panose="02020603050405020304" pitchFamily="18" charset="0"/>
                            </a:rPr>
                            <a:t>9</a:t>
                          </a:r>
                        </a:p>
                      </a:txBody>
                      <a:tcPr/>
                    </a:tc>
                    <a:tc>
                      <a:txBody>
                        <a:bodyPr/>
                        <a:lstStyle/>
                        <a:p>
                          <a:r>
                            <a:rPr lang="en-US" sz="2400" dirty="0">
                              <a:latin typeface="Times New Roman" panose="02020603050405020304" pitchFamily="18" charset="0"/>
                            </a:rPr>
                            <a:t>3</a:t>
                          </a:r>
                        </a:p>
                      </a:txBody>
                      <a:tcPr/>
                    </a:tc>
                    <a:tc>
                      <a:txBody>
                        <a:bodyPr/>
                        <a:lstStyle/>
                        <a:p>
                          <a:r>
                            <a:rPr lang="en-US" sz="2400" dirty="0">
                              <a:highlight>
                                <a:srgbClr val="FFFF00"/>
                              </a:highlight>
                              <a:latin typeface="Times New Roman" panose="02020603050405020304" pitchFamily="18" charset="0"/>
                            </a:rPr>
                            <a:t>7</a:t>
                          </a:r>
                        </a:p>
                      </a:txBody>
                      <a:tcPr/>
                    </a:tc>
                    <a:tc>
                      <a:txBody>
                        <a:bodyPr/>
                        <a:lstStyle/>
                        <a:p>
                          <a:r>
                            <a:rPr lang="en-US" sz="2400" dirty="0">
                              <a:latin typeface="Times New Roman" panose="02020603050405020304" pitchFamily="18" charset="0"/>
                            </a:rPr>
                            <a:t>0</a:t>
                          </a:r>
                        </a:p>
                      </a:txBody>
                      <a:tcPr/>
                    </a:tc>
                    <a:tc>
                      <a:txBody>
                        <a:bodyPr/>
                        <a:lstStyle/>
                        <a:p>
                          <a:r>
                            <a:rPr lang="en-US" sz="2400" dirty="0">
                              <a:latin typeface="Times New Roman" panose="02020603050405020304" pitchFamily="18" charset="0"/>
                            </a:rPr>
                            <a:t>-4</a:t>
                          </a:r>
                        </a:p>
                      </a:txBody>
                      <a:tcPr/>
                    </a:tc>
                    <a:extLst>
                      <a:ext uri="{0D108BD9-81ED-4DB2-BD59-A6C34878D82A}">
                        <a16:rowId xmlns:a16="http://schemas.microsoft.com/office/drawing/2014/main" val="1389079847"/>
                      </a:ext>
                    </a:extLst>
                  </a:tr>
                  <a:tr h="389885">
                    <a:tc>
                      <a:txBody>
                        <a:bodyPr/>
                        <a:lstStyle/>
                        <a:p>
                          <a:r>
                            <a:rPr lang="en-US" sz="2400" dirty="0">
                              <a:latin typeface="Times New Roman" panose="02020603050405020304" pitchFamily="18" charset="0"/>
                            </a:rPr>
                            <a:t>10</a:t>
                          </a:r>
                        </a:p>
                      </a:txBody>
                      <a:tcPr/>
                    </a:tc>
                    <a:tc>
                      <a:txBody>
                        <a:bodyPr/>
                        <a:lstStyle/>
                        <a:p>
                          <a:r>
                            <a:rPr lang="en-US" sz="2400" dirty="0">
                              <a:highlight>
                                <a:srgbClr val="FFFF00"/>
                              </a:highlight>
                              <a:latin typeface="Times New Roman" panose="02020603050405020304" pitchFamily="18" charset="0"/>
                            </a:rPr>
                            <a:t>9</a:t>
                          </a:r>
                        </a:p>
                      </a:txBody>
                      <a:tcPr/>
                    </a:tc>
                    <a:tc>
                      <a:txBody>
                        <a:bodyPr/>
                        <a:lstStyle/>
                        <a:p>
                          <a:r>
                            <a:rPr lang="en-US" sz="2400" dirty="0">
                              <a:latin typeface="Times New Roman" panose="02020603050405020304" pitchFamily="18" charset="0"/>
                            </a:rPr>
                            <a:t>8</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1832426719"/>
                      </a:ext>
                    </a:extLst>
                  </a:tr>
                  <a:tr h="389885">
                    <a:tc>
                      <a:txBody>
                        <a:bodyPr/>
                        <a:lstStyle/>
                        <a:p>
                          <a:r>
                            <a:rPr lang="en-US" sz="2400" b="1" dirty="0">
                              <a:latin typeface="Times New Roman" panose="02020603050405020304" pitchFamily="18" charset="0"/>
                            </a:rPr>
                            <a:t>ATT/ATU</a:t>
                          </a:r>
                        </a:p>
                      </a:txBody>
                      <a:tcPr>
                        <a:solidFill>
                          <a:srgbClr val="FFC000"/>
                        </a:solidFill>
                      </a:tcPr>
                    </a:tc>
                    <a:tc>
                      <a:txBody>
                        <a:bodyPr/>
                        <a:lstStyle/>
                        <a:p>
                          <a:r>
                            <a:rPr lang="en-US" sz="2400" dirty="0">
                              <a:highlight>
                                <a:srgbClr val="FFFF00"/>
                              </a:highlight>
                              <a:latin typeface="Times New Roman" panose="02020603050405020304" pitchFamily="18" charset="0"/>
                            </a:rPr>
                            <a:t>4.4</a:t>
                          </a:r>
                        </a:p>
                      </a:txBody>
                      <a:tcPr>
                        <a:solidFill>
                          <a:srgbClr val="FFC000"/>
                        </a:solidFill>
                      </a:tcPr>
                    </a:tc>
                    <a:tc>
                      <a:txBody>
                        <a:bodyPr/>
                        <a:lstStyle/>
                        <a:p>
                          <a:r>
                            <a:rPr lang="en-US" sz="2400" dirty="0">
                              <a:highlight>
                                <a:srgbClr val="FFFF00"/>
                              </a:highlight>
                              <a:latin typeface="Times New Roman" panose="02020603050405020304" pitchFamily="18" charset="0"/>
                            </a:rPr>
                            <a:t>-3.2</a:t>
                          </a:r>
                        </a:p>
                      </a:txBody>
                      <a:tcPr>
                        <a:solidFill>
                          <a:srgbClr val="FFC000"/>
                        </a:solidFill>
                      </a:tcPr>
                    </a:tc>
                    <a:tc>
                      <a:txBody>
                        <a:bodyPr/>
                        <a:lstStyle/>
                        <a:p>
                          <a:endParaRPr lang="en-US" sz="2400" dirty="0">
                            <a:latin typeface="Times New Roman" panose="02020603050405020304" pitchFamily="18" charset="0"/>
                          </a:endParaRPr>
                        </a:p>
                      </a:txBody>
                      <a:tcPr>
                        <a:solidFill>
                          <a:srgbClr val="FFC000"/>
                        </a:solidFill>
                      </a:tcPr>
                    </a:tc>
                    <a:tc>
                      <a:txBody>
                        <a:bodyPr/>
                        <a:lstStyle/>
                        <a:p>
                          <a:r>
                            <a:rPr lang="en-US" sz="2400" dirty="0">
                              <a:latin typeface="Times New Roman" panose="02020603050405020304" pitchFamily="18" charset="0"/>
                            </a:rPr>
                            <a:t>0.6</a:t>
                          </a:r>
                        </a:p>
                      </a:txBody>
                      <a:tcPr>
                        <a:solidFill>
                          <a:srgbClr val="FFC000"/>
                        </a:solidFill>
                      </a:tcPr>
                    </a:tc>
                    <a:extLst>
                      <a:ext uri="{0D108BD9-81ED-4DB2-BD59-A6C34878D82A}">
                        <a16:rowId xmlns:a16="http://schemas.microsoft.com/office/drawing/2014/main" val="3787958836"/>
                      </a:ext>
                    </a:extLst>
                  </a:tr>
                </a:tbl>
              </a:graphicData>
            </a:graphic>
          </p:graphicFrame>
        </mc:Choice>
        <mc:Fallback xmlns="">
          <p:graphicFrame>
            <p:nvGraphicFramePr>
              <p:cNvPr id="4" name="Table 4">
                <a:extLst>
                  <a:ext uri="{FF2B5EF4-FFF2-40B4-BE49-F238E27FC236}">
                    <a16:creationId xmlns:a16="http://schemas.microsoft.com/office/drawing/2014/main" id="{CC0291DC-F40F-4B2E-A973-28B773907203}"/>
                  </a:ext>
                </a:extLst>
              </p:cNvPr>
              <p:cNvGraphicFramePr>
                <a:graphicFrameLocks noGrp="1"/>
              </p:cNvGraphicFramePr>
              <p:nvPr/>
            </p:nvGraphicFramePr>
            <p:xfrm>
              <a:off x="1219200" y="1295400"/>
              <a:ext cx="7696200" cy="5494655"/>
            </p:xfrm>
            <a:graphic>
              <a:graphicData uri="http://schemas.openxmlformats.org/drawingml/2006/table">
                <a:tbl>
                  <a:tblPr firstRow="1" bandRow="1">
                    <a:tableStyleId>{5C22544A-7EE6-4342-B048-85BDC9FD1C3A}</a:tableStyleId>
                  </a:tblPr>
                  <a:tblGrid>
                    <a:gridCol w="1539240">
                      <a:extLst>
                        <a:ext uri="{9D8B030D-6E8A-4147-A177-3AD203B41FA5}">
                          <a16:colId xmlns:a16="http://schemas.microsoft.com/office/drawing/2014/main" val="1382962599"/>
                        </a:ext>
                      </a:extLst>
                    </a:gridCol>
                    <a:gridCol w="1539240">
                      <a:extLst>
                        <a:ext uri="{9D8B030D-6E8A-4147-A177-3AD203B41FA5}">
                          <a16:colId xmlns:a16="http://schemas.microsoft.com/office/drawing/2014/main" val="3110937995"/>
                        </a:ext>
                      </a:extLst>
                    </a:gridCol>
                    <a:gridCol w="1539240">
                      <a:extLst>
                        <a:ext uri="{9D8B030D-6E8A-4147-A177-3AD203B41FA5}">
                          <a16:colId xmlns:a16="http://schemas.microsoft.com/office/drawing/2014/main" val="1332737986"/>
                        </a:ext>
                      </a:extLst>
                    </a:gridCol>
                    <a:gridCol w="1539240">
                      <a:extLst>
                        <a:ext uri="{9D8B030D-6E8A-4147-A177-3AD203B41FA5}">
                          <a16:colId xmlns:a16="http://schemas.microsoft.com/office/drawing/2014/main" val="1962509106"/>
                        </a:ext>
                      </a:extLst>
                    </a:gridCol>
                    <a:gridCol w="1539240">
                      <a:extLst>
                        <a:ext uri="{9D8B030D-6E8A-4147-A177-3AD203B41FA5}">
                          <a16:colId xmlns:a16="http://schemas.microsoft.com/office/drawing/2014/main" val="3121837830"/>
                        </a:ext>
                      </a:extLst>
                    </a:gridCol>
                  </a:tblGrid>
                  <a:tr h="465455">
                    <a:tc>
                      <a:txBody>
                        <a:bodyPr/>
                        <a:lstStyle/>
                        <a:p>
                          <a:r>
                            <a:rPr lang="en-US" sz="2400" dirty="0">
                              <a:latin typeface="Times New Roman" panose="02020603050405020304" pitchFamily="18" charset="0"/>
                            </a:rPr>
                            <a:t>Patient</a:t>
                          </a:r>
                        </a:p>
                      </a:txBody>
                      <a:tcPr/>
                    </a:tc>
                    <a:tc>
                      <a:txBody>
                        <a:bodyPr/>
                        <a:lstStyle/>
                        <a:p>
                          <a:endParaRPr lang="en-US"/>
                        </a:p>
                      </a:txBody>
                      <a:tcPr>
                        <a:blipFill>
                          <a:blip r:embed="rId3"/>
                          <a:stretch>
                            <a:fillRect l="-101190" t="-9211" r="-302381" b="-1117105"/>
                          </a:stretch>
                        </a:blipFill>
                      </a:tcPr>
                    </a:tc>
                    <a:tc>
                      <a:txBody>
                        <a:bodyPr/>
                        <a:lstStyle/>
                        <a:p>
                          <a:endParaRPr lang="en-US"/>
                        </a:p>
                      </a:txBody>
                      <a:tcPr>
                        <a:blipFill>
                          <a:blip r:embed="rId3"/>
                          <a:stretch>
                            <a:fillRect l="-200395" t="-9211" r="-201186" b="-1117105"/>
                          </a:stretch>
                        </a:blipFill>
                      </a:tcPr>
                    </a:tc>
                    <a:tc>
                      <a:txBody>
                        <a:bodyPr/>
                        <a:lstStyle/>
                        <a:p>
                          <a:endParaRPr lang="en-US"/>
                        </a:p>
                      </a:txBody>
                      <a:tcPr>
                        <a:blipFill>
                          <a:blip r:embed="rId3"/>
                          <a:stretch>
                            <a:fillRect l="-301587" t="-9211" r="-101984" b="-1117105"/>
                          </a:stretch>
                        </a:blipFill>
                      </a:tcPr>
                    </a:tc>
                    <a:tc>
                      <a:txBody>
                        <a:bodyPr/>
                        <a:lstStyle/>
                        <a:p>
                          <a:endParaRPr lang="en-US"/>
                        </a:p>
                      </a:txBody>
                      <a:tcPr>
                        <a:blipFill>
                          <a:blip r:embed="rId3"/>
                          <a:stretch>
                            <a:fillRect l="-400000" t="-9211" r="-1581" b="-1117105"/>
                          </a:stretch>
                        </a:blipFill>
                      </a:tcPr>
                    </a:tc>
                    <a:extLst>
                      <a:ext uri="{0D108BD9-81ED-4DB2-BD59-A6C34878D82A}">
                        <a16:rowId xmlns:a16="http://schemas.microsoft.com/office/drawing/2014/main" val="2394106292"/>
                      </a:ext>
                    </a:extLst>
                  </a:tr>
                  <a:tr h="457200">
                    <a:tc>
                      <a:txBody>
                        <a:bodyPr/>
                        <a:lstStyle/>
                        <a:p>
                          <a:r>
                            <a:rPr lang="en-US" sz="2400" dirty="0">
                              <a:latin typeface="Times New Roman" panose="02020603050405020304" pitchFamily="18" charset="0"/>
                            </a:rPr>
                            <a:t>1</a:t>
                          </a:r>
                        </a:p>
                      </a:txBody>
                      <a:tcPr/>
                    </a:tc>
                    <a:tc>
                      <a:txBody>
                        <a:bodyPr/>
                        <a:lstStyle/>
                        <a:p>
                          <a:r>
                            <a:rPr lang="en-US" sz="2400" dirty="0">
                              <a:highlight>
                                <a:srgbClr val="FFFF00"/>
                              </a:highlight>
                              <a:latin typeface="Times New Roman" panose="02020603050405020304" pitchFamily="18" charset="0"/>
                            </a:rPr>
                            <a:t>7</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6</a:t>
                          </a:r>
                        </a:p>
                      </a:txBody>
                      <a:tcPr/>
                    </a:tc>
                    <a:extLst>
                      <a:ext uri="{0D108BD9-81ED-4DB2-BD59-A6C34878D82A}">
                        <a16:rowId xmlns:a16="http://schemas.microsoft.com/office/drawing/2014/main" val="509417205"/>
                      </a:ext>
                    </a:extLst>
                  </a:tr>
                  <a:tr h="457200">
                    <a:tc>
                      <a:txBody>
                        <a:bodyPr/>
                        <a:lstStyle/>
                        <a:p>
                          <a:r>
                            <a:rPr lang="en-US" sz="2400" dirty="0">
                              <a:latin typeface="Times New Roman" panose="02020603050405020304" pitchFamily="18" charset="0"/>
                            </a:rPr>
                            <a:t>2</a:t>
                          </a:r>
                        </a:p>
                      </a:txBody>
                      <a:tcPr/>
                    </a:tc>
                    <a:tc>
                      <a:txBody>
                        <a:bodyPr/>
                        <a:lstStyle/>
                        <a:p>
                          <a:r>
                            <a:rPr lang="en-US" sz="2400" dirty="0">
                              <a:latin typeface="Times New Roman" panose="02020603050405020304" pitchFamily="18" charset="0"/>
                            </a:rPr>
                            <a:t>5</a:t>
                          </a:r>
                        </a:p>
                      </a:txBody>
                      <a:tcPr/>
                    </a:tc>
                    <a:tc>
                      <a:txBody>
                        <a:bodyPr/>
                        <a:lstStyle/>
                        <a:p>
                          <a:r>
                            <a:rPr lang="en-US" sz="2400" dirty="0">
                              <a:highlight>
                                <a:srgbClr val="FFFF00"/>
                              </a:highlight>
                              <a:latin typeface="Times New Roman" panose="02020603050405020304" pitchFamily="18" charset="0"/>
                            </a:rPr>
                            <a:t>6</a:t>
                          </a:r>
                        </a:p>
                      </a:txBody>
                      <a:tcPr/>
                    </a:tc>
                    <a:tc>
                      <a:txBody>
                        <a:bodyPr/>
                        <a:lstStyle/>
                        <a:p>
                          <a:r>
                            <a:rPr lang="en-US" sz="2400" dirty="0">
                              <a:latin typeface="Times New Roman" panose="02020603050405020304" pitchFamily="18" charset="0"/>
                            </a:rPr>
                            <a:t>0</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3683507387"/>
                      </a:ext>
                    </a:extLst>
                  </a:tr>
                  <a:tr h="457200">
                    <a:tc>
                      <a:txBody>
                        <a:bodyPr/>
                        <a:lstStyle/>
                        <a:p>
                          <a:r>
                            <a:rPr lang="en-US" sz="2400" dirty="0">
                              <a:latin typeface="Times New Roman" panose="02020603050405020304" pitchFamily="18" charset="0"/>
                            </a:rPr>
                            <a:t>3</a:t>
                          </a:r>
                        </a:p>
                      </a:txBody>
                      <a:tcPr/>
                    </a:tc>
                    <a:tc>
                      <a:txBody>
                        <a:bodyPr/>
                        <a:lstStyle/>
                        <a:p>
                          <a:r>
                            <a:rPr lang="en-US" sz="2400" dirty="0">
                              <a:highlight>
                                <a:srgbClr val="FFFF00"/>
                              </a:highlight>
                              <a:latin typeface="Times New Roman" panose="02020603050405020304" pitchFamily="18" charset="0"/>
                            </a:rPr>
                            <a:t>5</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4</a:t>
                          </a:r>
                        </a:p>
                      </a:txBody>
                      <a:tcPr/>
                    </a:tc>
                    <a:extLst>
                      <a:ext uri="{0D108BD9-81ED-4DB2-BD59-A6C34878D82A}">
                        <a16:rowId xmlns:a16="http://schemas.microsoft.com/office/drawing/2014/main" val="1573450199"/>
                      </a:ext>
                    </a:extLst>
                  </a:tr>
                  <a:tr h="457200">
                    <a:tc>
                      <a:txBody>
                        <a:bodyPr/>
                        <a:lstStyle/>
                        <a:p>
                          <a:r>
                            <a:rPr lang="en-US" sz="2400" dirty="0">
                              <a:latin typeface="Times New Roman" panose="02020603050405020304" pitchFamily="18" charset="0"/>
                            </a:rPr>
                            <a:t>4</a:t>
                          </a:r>
                        </a:p>
                      </a:txBody>
                      <a:tcPr/>
                    </a:tc>
                    <a:tc>
                      <a:txBody>
                        <a:bodyPr/>
                        <a:lstStyle/>
                        <a:p>
                          <a:r>
                            <a:rPr lang="en-US" sz="2400" dirty="0">
                              <a:latin typeface="Times New Roman" panose="02020603050405020304" pitchFamily="18" charset="0"/>
                            </a:rPr>
                            <a:t>7</a:t>
                          </a:r>
                        </a:p>
                      </a:txBody>
                      <a:tcPr/>
                    </a:tc>
                    <a:tc>
                      <a:txBody>
                        <a:bodyPr/>
                        <a:lstStyle/>
                        <a:p>
                          <a:r>
                            <a:rPr lang="en-US" sz="2400" dirty="0">
                              <a:highlight>
                                <a:srgbClr val="FFFF00"/>
                              </a:highlight>
                              <a:latin typeface="Times New Roman" panose="02020603050405020304" pitchFamily="18" charset="0"/>
                            </a:rPr>
                            <a:t>8</a:t>
                          </a:r>
                        </a:p>
                      </a:txBody>
                      <a:tcPr/>
                    </a:tc>
                    <a:tc>
                      <a:txBody>
                        <a:bodyPr/>
                        <a:lstStyle/>
                        <a:p>
                          <a:r>
                            <a:rPr lang="en-US" sz="2400" dirty="0">
                              <a:latin typeface="Times New Roman" panose="02020603050405020304" pitchFamily="18" charset="0"/>
                            </a:rPr>
                            <a:t>0</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3067848943"/>
                      </a:ext>
                    </a:extLst>
                  </a:tr>
                  <a:tr h="457200">
                    <a:tc>
                      <a:txBody>
                        <a:bodyPr/>
                        <a:lstStyle/>
                        <a:p>
                          <a:r>
                            <a:rPr lang="en-US" sz="2400" dirty="0">
                              <a:latin typeface="Times New Roman" panose="02020603050405020304" pitchFamily="18" charset="0"/>
                            </a:rPr>
                            <a:t>5</a:t>
                          </a:r>
                        </a:p>
                      </a:txBody>
                      <a:tcPr/>
                    </a:tc>
                    <a:tc>
                      <a:txBody>
                        <a:bodyPr/>
                        <a:lstStyle/>
                        <a:p>
                          <a:r>
                            <a:rPr lang="en-US" sz="2400" dirty="0">
                              <a:highlight>
                                <a:srgbClr val="FFFF00"/>
                              </a:highlight>
                              <a:latin typeface="Times New Roman" panose="02020603050405020304" pitchFamily="18" charset="0"/>
                            </a:rPr>
                            <a:t>4</a:t>
                          </a:r>
                        </a:p>
                      </a:txBody>
                      <a:tcPr/>
                    </a:tc>
                    <a:tc>
                      <a:txBody>
                        <a:bodyPr/>
                        <a:lstStyle/>
                        <a:p>
                          <a:r>
                            <a:rPr lang="en-US" sz="2400" dirty="0">
                              <a:latin typeface="Times New Roman" panose="02020603050405020304" pitchFamily="18" charset="0"/>
                            </a:rPr>
                            <a:t>2</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2</a:t>
                          </a:r>
                        </a:p>
                      </a:txBody>
                      <a:tcPr/>
                    </a:tc>
                    <a:extLst>
                      <a:ext uri="{0D108BD9-81ED-4DB2-BD59-A6C34878D82A}">
                        <a16:rowId xmlns:a16="http://schemas.microsoft.com/office/drawing/2014/main" val="317705721"/>
                      </a:ext>
                    </a:extLst>
                  </a:tr>
                  <a:tr h="457200">
                    <a:tc>
                      <a:txBody>
                        <a:bodyPr/>
                        <a:lstStyle/>
                        <a:p>
                          <a:r>
                            <a:rPr lang="en-US" sz="2400" dirty="0">
                              <a:latin typeface="Times New Roman" panose="02020603050405020304" pitchFamily="18" charset="0"/>
                            </a:rPr>
                            <a:t>6</a:t>
                          </a:r>
                        </a:p>
                      </a:txBody>
                      <a:tcPr/>
                    </a:tc>
                    <a:tc>
                      <a:txBody>
                        <a:bodyPr/>
                        <a:lstStyle/>
                        <a:p>
                          <a:r>
                            <a:rPr lang="en-US" sz="2400" dirty="0">
                              <a:highlight>
                                <a:srgbClr val="FFFF00"/>
                              </a:highlight>
                              <a:latin typeface="Times New Roman" panose="02020603050405020304" pitchFamily="18" charset="0"/>
                            </a:rPr>
                            <a:t>10</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9</a:t>
                          </a:r>
                        </a:p>
                      </a:txBody>
                      <a:tcPr/>
                    </a:tc>
                    <a:extLst>
                      <a:ext uri="{0D108BD9-81ED-4DB2-BD59-A6C34878D82A}">
                        <a16:rowId xmlns:a16="http://schemas.microsoft.com/office/drawing/2014/main" val="1421316902"/>
                      </a:ext>
                    </a:extLst>
                  </a:tr>
                  <a:tr h="457200">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1</a:t>
                          </a:r>
                        </a:p>
                      </a:txBody>
                      <a:tcPr/>
                    </a:tc>
                    <a:tc>
                      <a:txBody>
                        <a:bodyPr/>
                        <a:lstStyle/>
                        <a:p>
                          <a:r>
                            <a:rPr lang="en-US" sz="2400" dirty="0">
                              <a:highlight>
                                <a:srgbClr val="FFFF00"/>
                              </a:highlight>
                              <a:latin typeface="Times New Roman" panose="02020603050405020304" pitchFamily="18" charset="0"/>
                            </a:rPr>
                            <a:t>10</a:t>
                          </a:r>
                        </a:p>
                      </a:txBody>
                      <a:tcPr/>
                    </a:tc>
                    <a:tc>
                      <a:txBody>
                        <a:bodyPr/>
                        <a:lstStyle/>
                        <a:p>
                          <a:r>
                            <a:rPr lang="en-US" sz="2400" dirty="0">
                              <a:latin typeface="Times New Roman" panose="02020603050405020304" pitchFamily="18" charset="0"/>
                            </a:rPr>
                            <a:t>0</a:t>
                          </a:r>
                        </a:p>
                      </a:txBody>
                      <a:tcPr/>
                    </a:tc>
                    <a:tc>
                      <a:txBody>
                        <a:bodyPr/>
                        <a:lstStyle/>
                        <a:p>
                          <a:r>
                            <a:rPr lang="en-US" sz="2400" dirty="0">
                              <a:latin typeface="Times New Roman" panose="02020603050405020304" pitchFamily="18" charset="0"/>
                            </a:rPr>
                            <a:t>-9</a:t>
                          </a:r>
                        </a:p>
                      </a:txBody>
                      <a:tcPr/>
                    </a:tc>
                    <a:extLst>
                      <a:ext uri="{0D108BD9-81ED-4DB2-BD59-A6C34878D82A}">
                        <a16:rowId xmlns:a16="http://schemas.microsoft.com/office/drawing/2014/main" val="3120335065"/>
                      </a:ext>
                    </a:extLst>
                  </a:tr>
                  <a:tr h="457200">
                    <a:tc>
                      <a:txBody>
                        <a:bodyPr/>
                        <a:lstStyle/>
                        <a:p>
                          <a:r>
                            <a:rPr lang="en-US" sz="2400" dirty="0">
                              <a:latin typeface="Times New Roman" panose="02020603050405020304" pitchFamily="18" charset="0"/>
                            </a:rPr>
                            <a:t>8</a:t>
                          </a:r>
                        </a:p>
                      </a:txBody>
                      <a:tcPr/>
                    </a:tc>
                    <a:tc>
                      <a:txBody>
                        <a:bodyPr/>
                        <a:lstStyle/>
                        <a:p>
                          <a:r>
                            <a:rPr lang="en-US" sz="2400" dirty="0">
                              <a:latin typeface="Times New Roman" panose="02020603050405020304" pitchFamily="18" charset="0"/>
                            </a:rPr>
                            <a:t>5</a:t>
                          </a:r>
                        </a:p>
                      </a:txBody>
                      <a:tcPr/>
                    </a:tc>
                    <a:tc>
                      <a:txBody>
                        <a:bodyPr/>
                        <a:lstStyle/>
                        <a:p>
                          <a:r>
                            <a:rPr lang="en-US" sz="2400" dirty="0">
                              <a:highlight>
                                <a:srgbClr val="FFFF00"/>
                              </a:highlight>
                              <a:latin typeface="Times New Roman" panose="02020603050405020304" pitchFamily="18" charset="0"/>
                            </a:rPr>
                            <a:t>6</a:t>
                          </a:r>
                        </a:p>
                      </a:txBody>
                      <a:tcPr/>
                    </a:tc>
                    <a:tc>
                      <a:txBody>
                        <a:bodyPr/>
                        <a:lstStyle/>
                        <a:p>
                          <a:r>
                            <a:rPr lang="en-US" sz="2400" dirty="0">
                              <a:latin typeface="Times New Roman" panose="02020603050405020304" pitchFamily="18" charset="0"/>
                            </a:rPr>
                            <a:t>0</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1180700529"/>
                      </a:ext>
                    </a:extLst>
                  </a:tr>
                  <a:tr h="457200">
                    <a:tc>
                      <a:txBody>
                        <a:bodyPr/>
                        <a:lstStyle/>
                        <a:p>
                          <a:r>
                            <a:rPr lang="en-US" sz="2400" dirty="0">
                              <a:latin typeface="Times New Roman" panose="02020603050405020304" pitchFamily="18" charset="0"/>
                            </a:rPr>
                            <a:t>9</a:t>
                          </a:r>
                        </a:p>
                      </a:txBody>
                      <a:tcPr/>
                    </a:tc>
                    <a:tc>
                      <a:txBody>
                        <a:bodyPr/>
                        <a:lstStyle/>
                        <a:p>
                          <a:r>
                            <a:rPr lang="en-US" sz="2400" dirty="0">
                              <a:latin typeface="Times New Roman" panose="02020603050405020304" pitchFamily="18" charset="0"/>
                            </a:rPr>
                            <a:t>3</a:t>
                          </a:r>
                        </a:p>
                      </a:txBody>
                      <a:tcPr/>
                    </a:tc>
                    <a:tc>
                      <a:txBody>
                        <a:bodyPr/>
                        <a:lstStyle/>
                        <a:p>
                          <a:r>
                            <a:rPr lang="en-US" sz="2400" dirty="0">
                              <a:highlight>
                                <a:srgbClr val="FFFF00"/>
                              </a:highlight>
                              <a:latin typeface="Times New Roman" panose="02020603050405020304" pitchFamily="18" charset="0"/>
                            </a:rPr>
                            <a:t>7</a:t>
                          </a:r>
                        </a:p>
                      </a:txBody>
                      <a:tcPr/>
                    </a:tc>
                    <a:tc>
                      <a:txBody>
                        <a:bodyPr/>
                        <a:lstStyle/>
                        <a:p>
                          <a:r>
                            <a:rPr lang="en-US" sz="2400" dirty="0">
                              <a:latin typeface="Times New Roman" panose="02020603050405020304" pitchFamily="18" charset="0"/>
                            </a:rPr>
                            <a:t>0</a:t>
                          </a:r>
                        </a:p>
                      </a:txBody>
                      <a:tcPr/>
                    </a:tc>
                    <a:tc>
                      <a:txBody>
                        <a:bodyPr/>
                        <a:lstStyle/>
                        <a:p>
                          <a:r>
                            <a:rPr lang="en-US" sz="2400" dirty="0">
                              <a:latin typeface="Times New Roman" panose="02020603050405020304" pitchFamily="18" charset="0"/>
                            </a:rPr>
                            <a:t>-4</a:t>
                          </a:r>
                        </a:p>
                      </a:txBody>
                      <a:tcPr/>
                    </a:tc>
                    <a:extLst>
                      <a:ext uri="{0D108BD9-81ED-4DB2-BD59-A6C34878D82A}">
                        <a16:rowId xmlns:a16="http://schemas.microsoft.com/office/drawing/2014/main" val="1389079847"/>
                      </a:ext>
                    </a:extLst>
                  </a:tr>
                  <a:tr h="457200">
                    <a:tc>
                      <a:txBody>
                        <a:bodyPr/>
                        <a:lstStyle/>
                        <a:p>
                          <a:r>
                            <a:rPr lang="en-US" sz="2400" dirty="0">
                              <a:latin typeface="Times New Roman" panose="02020603050405020304" pitchFamily="18" charset="0"/>
                            </a:rPr>
                            <a:t>10</a:t>
                          </a:r>
                        </a:p>
                      </a:txBody>
                      <a:tcPr/>
                    </a:tc>
                    <a:tc>
                      <a:txBody>
                        <a:bodyPr/>
                        <a:lstStyle/>
                        <a:p>
                          <a:r>
                            <a:rPr lang="en-US" sz="2400" dirty="0">
                              <a:highlight>
                                <a:srgbClr val="FFFF00"/>
                              </a:highlight>
                              <a:latin typeface="Times New Roman" panose="02020603050405020304" pitchFamily="18" charset="0"/>
                            </a:rPr>
                            <a:t>9</a:t>
                          </a:r>
                        </a:p>
                      </a:txBody>
                      <a:tcPr/>
                    </a:tc>
                    <a:tc>
                      <a:txBody>
                        <a:bodyPr/>
                        <a:lstStyle/>
                        <a:p>
                          <a:r>
                            <a:rPr lang="en-US" sz="2400" dirty="0">
                              <a:latin typeface="Times New Roman" panose="02020603050405020304" pitchFamily="18" charset="0"/>
                            </a:rPr>
                            <a:t>8</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1832426719"/>
                      </a:ext>
                    </a:extLst>
                  </a:tr>
                  <a:tr h="457200">
                    <a:tc>
                      <a:txBody>
                        <a:bodyPr/>
                        <a:lstStyle/>
                        <a:p>
                          <a:r>
                            <a:rPr lang="en-US" sz="2400" b="1" dirty="0">
                              <a:latin typeface="Times New Roman" panose="02020603050405020304" pitchFamily="18" charset="0"/>
                            </a:rPr>
                            <a:t>ATT/ATU</a:t>
                          </a:r>
                        </a:p>
                      </a:txBody>
                      <a:tcPr>
                        <a:solidFill>
                          <a:srgbClr val="FFC000"/>
                        </a:solidFill>
                      </a:tcPr>
                    </a:tc>
                    <a:tc>
                      <a:txBody>
                        <a:bodyPr/>
                        <a:lstStyle/>
                        <a:p>
                          <a:r>
                            <a:rPr lang="en-US" sz="2400" dirty="0">
                              <a:highlight>
                                <a:srgbClr val="FFFF00"/>
                              </a:highlight>
                              <a:latin typeface="Times New Roman" panose="02020603050405020304" pitchFamily="18" charset="0"/>
                            </a:rPr>
                            <a:t>4.4</a:t>
                          </a:r>
                        </a:p>
                      </a:txBody>
                      <a:tcPr>
                        <a:solidFill>
                          <a:srgbClr val="FFC000"/>
                        </a:solidFill>
                      </a:tcPr>
                    </a:tc>
                    <a:tc>
                      <a:txBody>
                        <a:bodyPr/>
                        <a:lstStyle/>
                        <a:p>
                          <a:r>
                            <a:rPr lang="en-US" sz="2400" dirty="0">
                              <a:highlight>
                                <a:srgbClr val="FFFF00"/>
                              </a:highlight>
                              <a:latin typeface="Times New Roman" panose="02020603050405020304" pitchFamily="18" charset="0"/>
                            </a:rPr>
                            <a:t>-3.2</a:t>
                          </a:r>
                        </a:p>
                      </a:txBody>
                      <a:tcPr>
                        <a:solidFill>
                          <a:srgbClr val="FFC000"/>
                        </a:solidFill>
                      </a:tcPr>
                    </a:tc>
                    <a:tc>
                      <a:txBody>
                        <a:bodyPr/>
                        <a:lstStyle/>
                        <a:p>
                          <a:endParaRPr lang="en-US" sz="2400" dirty="0">
                            <a:latin typeface="Times New Roman" panose="02020603050405020304" pitchFamily="18" charset="0"/>
                          </a:endParaRPr>
                        </a:p>
                      </a:txBody>
                      <a:tcPr>
                        <a:solidFill>
                          <a:srgbClr val="FFC000"/>
                        </a:solidFill>
                      </a:tcPr>
                    </a:tc>
                    <a:tc>
                      <a:txBody>
                        <a:bodyPr/>
                        <a:lstStyle/>
                        <a:p>
                          <a:r>
                            <a:rPr lang="en-US" sz="2400" dirty="0">
                              <a:latin typeface="Times New Roman" panose="02020603050405020304" pitchFamily="18" charset="0"/>
                            </a:rPr>
                            <a:t>0.6</a:t>
                          </a:r>
                        </a:p>
                      </a:txBody>
                      <a:tcPr>
                        <a:solidFill>
                          <a:srgbClr val="FFC000"/>
                        </a:solidFill>
                      </a:tcPr>
                    </a:tc>
                    <a:extLst>
                      <a:ext uri="{0D108BD9-81ED-4DB2-BD59-A6C34878D82A}">
                        <a16:rowId xmlns:a16="http://schemas.microsoft.com/office/drawing/2014/main" val="3787958836"/>
                      </a:ext>
                    </a:extLst>
                  </a:tr>
                </a:tbl>
              </a:graphicData>
            </a:graphic>
          </p:graphicFrame>
        </mc:Fallback>
      </mc:AlternateContent>
      <p:sp>
        <p:nvSpPr>
          <p:cNvPr id="5" name="Oval 4">
            <a:extLst>
              <a:ext uri="{FF2B5EF4-FFF2-40B4-BE49-F238E27FC236}">
                <a16:creationId xmlns:a16="http://schemas.microsoft.com/office/drawing/2014/main" id="{2E9DBF4A-070B-9C35-EDBF-4C0FC7805EBC}"/>
              </a:ext>
            </a:extLst>
          </p:cNvPr>
          <p:cNvSpPr/>
          <p:nvPr/>
        </p:nvSpPr>
        <p:spPr>
          <a:xfrm>
            <a:off x="7315200" y="6172200"/>
            <a:ext cx="685800" cy="685800"/>
          </a:xfrm>
          <a:prstGeom prst="ellipse">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anose="02020603050405020304" pitchFamily="18" charset="0"/>
            </a:endParaRPr>
          </a:p>
        </p:txBody>
      </p:sp>
      <p:sp>
        <p:nvSpPr>
          <p:cNvPr id="7" name="TextBox 6">
            <a:extLst>
              <a:ext uri="{FF2B5EF4-FFF2-40B4-BE49-F238E27FC236}">
                <a16:creationId xmlns:a16="http://schemas.microsoft.com/office/drawing/2014/main" id="{685A4932-7F0D-9041-24E8-5FBC290B6C58}"/>
              </a:ext>
            </a:extLst>
          </p:cNvPr>
          <p:cNvSpPr txBox="1"/>
          <p:nvPr/>
        </p:nvSpPr>
        <p:spPr>
          <a:xfrm>
            <a:off x="8991600" y="5004951"/>
            <a:ext cx="2133600" cy="1785104"/>
          </a:xfrm>
          <a:prstGeom prst="rect">
            <a:avLst/>
          </a:prstGeom>
          <a:solidFill>
            <a:schemeClr val="accent2">
              <a:lumMod val="20000"/>
              <a:lumOff val="80000"/>
            </a:schemeClr>
          </a:solidFill>
        </p:spPr>
        <p:txBody>
          <a:bodyPr wrap="square">
            <a:spAutoFit/>
          </a:bodyPr>
          <a:lstStyle/>
          <a:p>
            <a:pPr marL="0" indent="0">
              <a:buNone/>
            </a:pPr>
            <a:r>
              <a:rPr lang="en-US" sz="2200" dirty="0">
                <a:solidFill>
                  <a:srgbClr val="0070C0"/>
                </a:solidFill>
              </a:rPr>
              <a:t>The ATE is the </a:t>
            </a:r>
            <a:r>
              <a:rPr lang="en-US" sz="2200" b="1" dirty="0">
                <a:solidFill>
                  <a:srgbClr val="0070C0"/>
                </a:solidFill>
              </a:rPr>
              <a:t>weighted average </a:t>
            </a:r>
            <a:r>
              <a:rPr lang="en-US" sz="2200" dirty="0">
                <a:solidFill>
                  <a:srgbClr val="0070C0"/>
                </a:solidFill>
              </a:rPr>
              <a:t>of the ATT and ATU!</a:t>
            </a:r>
          </a:p>
        </p:txBody>
      </p:sp>
    </p:spTree>
    <p:extLst>
      <p:ext uri="{BB962C8B-B14F-4D97-AF65-F5344CB8AC3E}">
        <p14:creationId xmlns:p14="http://schemas.microsoft.com/office/powerpoint/2010/main" val="128769147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1" y="234677"/>
            <a:ext cx="8077200" cy="701040"/>
          </a:xfrm>
        </p:spPr>
        <p:txBody>
          <a:bodyPr>
            <a:normAutofit/>
          </a:bodyPr>
          <a:lstStyle/>
          <a:p>
            <a:r>
              <a:rPr lang="en-US" dirty="0"/>
              <a:t>Example: Treatment Outcomes</a:t>
            </a:r>
          </a:p>
        </p:txBody>
      </p:sp>
      <p:sp>
        <p:nvSpPr>
          <p:cNvPr id="3" name="Content Placeholder 2"/>
          <p:cNvSpPr>
            <a:spLocks noGrp="1"/>
          </p:cNvSpPr>
          <p:nvPr>
            <p:ph idx="1"/>
          </p:nvPr>
        </p:nvSpPr>
        <p:spPr>
          <a:xfrm>
            <a:off x="1143000" y="1026160"/>
            <a:ext cx="8305800" cy="5603240"/>
          </a:xfrm>
        </p:spPr>
        <p:txBody>
          <a:bodyPr>
            <a:noAutofit/>
          </a:bodyPr>
          <a:lstStyle/>
          <a:p>
            <a:pPr marL="0" indent="0">
              <a:buNone/>
            </a:pPr>
            <a:r>
              <a:rPr lang="en-US" sz="2400" dirty="0"/>
              <a:t>Problem: We don’t observe two states for each individual! </a:t>
            </a:r>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r>
              <a:rPr lang="en-US" sz="2400" b="1" dirty="0"/>
              <a:t>Can we estimate the ATE? </a:t>
            </a:r>
            <a:r>
              <a:rPr lang="en-US" sz="2400" dirty="0"/>
              <a:t> </a:t>
            </a:r>
          </a:p>
          <a:p>
            <a:pPr marL="0" indent="0">
              <a:buNone/>
            </a:pPr>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p:txBody>
      </p:sp>
      <mc:AlternateContent xmlns:mc="http://schemas.openxmlformats.org/markup-compatibility/2006" xmlns:a14="http://schemas.microsoft.com/office/drawing/2010/main">
        <mc:Choice Requires="a14">
          <p:graphicFrame>
            <p:nvGraphicFramePr>
              <p:cNvPr id="4" name="Table 4">
                <a:extLst>
                  <a:ext uri="{FF2B5EF4-FFF2-40B4-BE49-F238E27FC236}">
                    <a16:creationId xmlns:a16="http://schemas.microsoft.com/office/drawing/2014/main" id="{CC0291DC-F40F-4B2E-A973-28B773907203}"/>
                  </a:ext>
                </a:extLst>
              </p:cNvPr>
              <p:cNvGraphicFramePr>
                <a:graphicFrameLocks noGrp="1"/>
              </p:cNvGraphicFramePr>
              <p:nvPr>
                <p:extLst>
                  <p:ext uri="{D42A27DB-BD31-4B8C-83A1-F6EECF244321}">
                    <p14:modId xmlns:p14="http://schemas.microsoft.com/office/powerpoint/2010/main" val="2350089932"/>
                  </p:ext>
                </p:extLst>
              </p:nvPr>
            </p:nvGraphicFramePr>
            <p:xfrm>
              <a:off x="1219200" y="1447800"/>
              <a:ext cx="6096000" cy="502920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1382962599"/>
                        </a:ext>
                      </a:extLst>
                    </a:gridCol>
                    <a:gridCol w="2032000">
                      <a:extLst>
                        <a:ext uri="{9D8B030D-6E8A-4147-A177-3AD203B41FA5}">
                          <a16:colId xmlns:a16="http://schemas.microsoft.com/office/drawing/2014/main" val="3110937995"/>
                        </a:ext>
                      </a:extLst>
                    </a:gridCol>
                    <a:gridCol w="2032000">
                      <a:extLst>
                        <a:ext uri="{9D8B030D-6E8A-4147-A177-3AD203B41FA5}">
                          <a16:colId xmlns:a16="http://schemas.microsoft.com/office/drawing/2014/main" val="1332737986"/>
                        </a:ext>
                      </a:extLst>
                    </a:gridCol>
                  </a:tblGrid>
                  <a:tr h="398549">
                    <a:tc>
                      <a:txBody>
                        <a:bodyPr/>
                        <a:lstStyle/>
                        <a:p>
                          <a:r>
                            <a:rPr lang="en-US" sz="2400" dirty="0">
                              <a:latin typeface="Times New Roman" panose="02020603050405020304" pitchFamily="18" charset="0"/>
                            </a:rPr>
                            <a:t>Patient</a:t>
                          </a:r>
                        </a:p>
                      </a:txBody>
                      <a:tcPr/>
                    </a:tc>
                    <a:tc>
                      <a:txBody>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𝒀</m:t>
                                </m:r>
                              </m:oMath>
                            </m:oMathPara>
                          </a14:m>
                          <a:endParaRPr lang="en-US" sz="2400" dirty="0">
                            <a:latin typeface="Times New Roman" panose="02020603050405020304" pitchFamily="18"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𝑫</m:t>
                                </m:r>
                              </m:oMath>
                            </m:oMathPara>
                          </a14:m>
                          <a:endParaRPr lang="en-US" sz="2400" dirty="0">
                            <a:latin typeface="Times New Roman" panose="02020603050405020304" pitchFamily="18" charset="0"/>
                          </a:endParaRPr>
                        </a:p>
                      </a:txBody>
                      <a:tcPr/>
                    </a:tc>
                    <a:extLst>
                      <a:ext uri="{0D108BD9-81ED-4DB2-BD59-A6C34878D82A}">
                        <a16:rowId xmlns:a16="http://schemas.microsoft.com/office/drawing/2014/main" val="2394106292"/>
                      </a:ext>
                    </a:extLst>
                  </a:tr>
                  <a:tr h="398549">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509417205"/>
                      </a:ext>
                    </a:extLst>
                  </a:tr>
                  <a:tr h="398549">
                    <a:tc>
                      <a:txBody>
                        <a:bodyPr/>
                        <a:lstStyle/>
                        <a:p>
                          <a:r>
                            <a:rPr lang="en-US" sz="2400" dirty="0">
                              <a:latin typeface="Times New Roman" panose="02020603050405020304" pitchFamily="18" charset="0"/>
                            </a:rPr>
                            <a:t>2</a:t>
                          </a:r>
                        </a:p>
                      </a:txBody>
                      <a:tcPr/>
                    </a:tc>
                    <a:tc>
                      <a:txBody>
                        <a:bodyPr/>
                        <a:lstStyle/>
                        <a:p>
                          <a:r>
                            <a:rPr lang="en-US" sz="2400" dirty="0">
                              <a:latin typeface="Times New Roman" panose="02020603050405020304" pitchFamily="18" charset="0"/>
                            </a:rPr>
                            <a:t>6</a:t>
                          </a:r>
                        </a:p>
                      </a:txBody>
                      <a:tcPr/>
                    </a:tc>
                    <a:tc>
                      <a:txBody>
                        <a:bodyPr/>
                        <a:lstStyle/>
                        <a:p>
                          <a:r>
                            <a:rPr lang="en-US" sz="2400" dirty="0">
                              <a:latin typeface="Times New Roman" panose="02020603050405020304" pitchFamily="18" charset="0"/>
                            </a:rPr>
                            <a:t>0</a:t>
                          </a:r>
                        </a:p>
                      </a:txBody>
                      <a:tcPr/>
                    </a:tc>
                    <a:extLst>
                      <a:ext uri="{0D108BD9-81ED-4DB2-BD59-A6C34878D82A}">
                        <a16:rowId xmlns:a16="http://schemas.microsoft.com/office/drawing/2014/main" val="3683507387"/>
                      </a:ext>
                    </a:extLst>
                  </a:tr>
                  <a:tr h="398549">
                    <a:tc>
                      <a:txBody>
                        <a:bodyPr/>
                        <a:lstStyle/>
                        <a:p>
                          <a:r>
                            <a:rPr lang="en-US" sz="2400" dirty="0">
                              <a:latin typeface="Times New Roman" panose="02020603050405020304" pitchFamily="18" charset="0"/>
                            </a:rPr>
                            <a:t>3</a:t>
                          </a:r>
                        </a:p>
                      </a:txBody>
                      <a:tcPr/>
                    </a:tc>
                    <a:tc>
                      <a:txBody>
                        <a:bodyPr/>
                        <a:lstStyle/>
                        <a:p>
                          <a:r>
                            <a:rPr lang="en-US" sz="2400" dirty="0">
                              <a:latin typeface="Times New Roman" panose="02020603050405020304" pitchFamily="18" charset="0"/>
                            </a:rPr>
                            <a:t>5</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1573450199"/>
                      </a:ext>
                    </a:extLst>
                  </a:tr>
                  <a:tr h="398549">
                    <a:tc>
                      <a:txBody>
                        <a:bodyPr/>
                        <a:lstStyle/>
                        <a:p>
                          <a:r>
                            <a:rPr lang="en-US" sz="2400" dirty="0">
                              <a:latin typeface="Times New Roman" panose="02020603050405020304" pitchFamily="18" charset="0"/>
                            </a:rPr>
                            <a:t>4</a:t>
                          </a:r>
                        </a:p>
                      </a:txBody>
                      <a:tcPr/>
                    </a:tc>
                    <a:tc>
                      <a:txBody>
                        <a:bodyPr/>
                        <a:lstStyle/>
                        <a:p>
                          <a:r>
                            <a:rPr lang="en-US" sz="2400" dirty="0">
                              <a:latin typeface="Times New Roman" panose="02020603050405020304" pitchFamily="18" charset="0"/>
                            </a:rPr>
                            <a:t>8</a:t>
                          </a:r>
                        </a:p>
                      </a:txBody>
                      <a:tcPr/>
                    </a:tc>
                    <a:tc>
                      <a:txBody>
                        <a:bodyPr/>
                        <a:lstStyle/>
                        <a:p>
                          <a:r>
                            <a:rPr lang="en-US" sz="2400" dirty="0">
                              <a:latin typeface="Times New Roman" panose="02020603050405020304" pitchFamily="18" charset="0"/>
                            </a:rPr>
                            <a:t>0</a:t>
                          </a:r>
                        </a:p>
                      </a:txBody>
                      <a:tcPr/>
                    </a:tc>
                    <a:extLst>
                      <a:ext uri="{0D108BD9-81ED-4DB2-BD59-A6C34878D82A}">
                        <a16:rowId xmlns:a16="http://schemas.microsoft.com/office/drawing/2014/main" val="3067848943"/>
                      </a:ext>
                    </a:extLst>
                  </a:tr>
                  <a:tr h="398549">
                    <a:tc>
                      <a:txBody>
                        <a:bodyPr/>
                        <a:lstStyle/>
                        <a:p>
                          <a:r>
                            <a:rPr lang="en-US" sz="2400" dirty="0">
                              <a:latin typeface="Times New Roman" panose="02020603050405020304" pitchFamily="18" charset="0"/>
                            </a:rPr>
                            <a:t>5</a:t>
                          </a:r>
                        </a:p>
                      </a:txBody>
                      <a:tcPr/>
                    </a:tc>
                    <a:tc>
                      <a:txBody>
                        <a:bodyPr/>
                        <a:lstStyle/>
                        <a:p>
                          <a:r>
                            <a:rPr lang="en-US" sz="2400" dirty="0">
                              <a:latin typeface="Times New Roman" panose="02020603050405020304" pitchFamily="18" charset="0"/>
                            </a:rPr>
                            <a:t>4</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317705721"/>
                      </a:ext>
                    </a:extLst>
                  </a:tr>
                  <a:tr h="398549">
                    <a:tc>
                      <a:txBody>
                        <a:bodyPr/>
                        <a:lstStyle/>
                        <a:p>
                          <a:r>
                            <a:rPr lang="en-US" sz="2400" dirty="0">
                              <a:latin typeface="Times New Roman" panose="02020603050405020304" pitchFamily="18" charset="0"/>
                            </a:rPr>
                            <a:t>6</a:t>
                          </a:r>
                        </a:p>
                      </a:txBody>
                      <a:tcPr/>
                    </a:tc>
                    <a:tc>
                      <a:txBody>
                        <a:bodyPr/>
                        <a:lstStyle/>
                        <a:p>
                          <a:r>
                            <a:rPr lang="en-US" sz="2400" dirty="0">
                              <a:latin typeface="Times New Roman" panose="02020603050405020304" pitchFamily="18" charset="0"/>
                            </a:rPr>
                            <a:t>10</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1421316902"/>
                      </a:ext>
                    </a:extLst>
                  </a:tr>
                  <a:tr h="398549">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10</a:t>
                          </a:r>
                        </a:p>
                      </a:txBody>
                      <a:tcPr/>
                    </a:tc>
                    <a:tc>
                      <a:txBody>
                        <a:bodyPr/>
                        <a:lstStyle/>
                        <a:p>
                          <a:r>
                            <a:rPr lang="en-US" sz="2400" dirty="0">
                              <a:latin typeface="Times New Roman" panose="02020603050405020304" pitchFamily="18" charset="0"/>
                            </a:rPr>
                            <a:t>0</a:t>
                          </a:r>
                        </a:p>
                      </a:txBody>
                      <a:tcPr/>
                    </a:tc>
                    <a:extLst>
                      <a:ext uri="{0D108BD9-81ED-4DB2-BD59-A6C34878D82A}">
                        <a16:rowId xmlns:a16="http://schemas.microsoft.com/office/drawing/2014/main" val="3120335065"/>
                      </a:ext>
                    </a:extLst>
                  </a:tr>
                  <a:tr h="398549">
                    <a:tc>
                      <a:txBody>
                        <a:bodyPr/>
                        <a:lstStyle/>
                        <a:p>
                          <a:r>
                            <a:rPr lang="en-US" sz="2400" dirty="0">
                              <a:latin typeface="Times New Roman" panose="02020603050405020304" pitchFamily="18" charset="0"/>
                            </a:rPr>
                            <a:t>8</a:t>
                          </a:r>
                        </a:p>
                      </a:txBody>
                      <a:tcPr/>
                    </a:tc>
                    <a:tc>
                      <a:txBody>
                        <a:bodyPr/>
                        <a:lstStyle/>
                        <a:p>
                          <a:r>
                            <a:rPr lang="en-US" sz="2400" dirty="0">
                              <a:latin typeface="Times New Roman" panose="02020603050405020304" pitchFamily="18" charset="0"/>
                            </a:rPr>
                            <a:t>6</a:t>
                          </a:r>
                        </a:p>
                      </a:txBody>
                      <a:tcPr/>
                    </a:tc>
                    <a:tc>
                      <a:txBody>
                        <a:bodyPr/>
                        <a:lstStyle/>
                        <a:p>
                          <a:r>
                            <a:rPr lang="en-US" sz="2400" dirty="0">
                              <a:latin typeface="Times New Roman" panose="02020603050405020304" pitchFamily="18" charset="0"/>
                            </a:rPr>
                            <a:t>0</a:t>
                          </a:r>
                        </a:p>
                      </a:txBody>
                      <a:tcPr/>
                    </a:tc>
                    <a:extLst>
                      <a:ext uri="{0D108BD9-81ED-4DB2-BD59-A6C34878D82A}">
                        <a16:rowId xmlns:a16="http://schemas.microsoft.com/office/drawing/2014/main" val="1180700529"/>
                      </a:ext>
                    </a:extLst>
                  </a:tr>
                  <a:tr h="398549">
                    <a:tc>
                      <a:txBody>
                        <a:bodyPr/>
                        <a:lstStyle/>
                        <a:p>
                          <a:r>
                            <a:rPr lang="en-US" sz="2400" dirty="0">
                              <a:latin typeface="Times New Roman" panose="02020603050405020304" pitchFamily="18" charset="0"/>
                            </a:rPr>
                            <a:t>9</a:t>
                          </a:r>
                        </a:p>
                      </a:txBody>
                      <a:tcPr/>
                    </a:tc>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0</a:t>
                          </a:r>
                        </a:p>
                      </a:txBody>
                      <a:tcPr/>
                    </a:tc>
                    <a:extLst>
                      <a:ext uri="{0D108BD9-81ED-4DB2-BD59-A6C34878D82A}">
                        <a16:rowId xmlns:a16="http://schemas.microsoft.com/office/drawing/2014/main" val="1389079847"/>
                      </a:ext>
                    </a:extLst>
                  </a:tr>
                  <a:tr h="398549">
                    <a:tc>
                      <a:txBody>
                        <a:bodyPr/>
                        <a:lstStyle/>
                        <a:p>
                          <a:r>
                            <a:rPr lang="en-US" sz="2400" dirty="0">
                              <a:latin typeface="Times New Roman" panose="02020603050405020304" pitchFamily="18" charset="0"/>
                            </a:rPr>
                            <a:t>10</a:t>
                          </a:r>
                        </a:p>
                      </a:txBody>
                      <a:tcPr/>
                    </a:tc>
                    <a:tc>
                      <a:txBody>
                        <a:bodyPr/>
                        <a:lstStyle/>
                        <a:p>
                          <a:r>
                            <a:rPr lang="en-US" sz="2400" dirty="0">
                              <a:latin typeface="Times New Roman" panose="02020603050405020304" pitchFamily="18" charset="0"/>
                            </a:rPr>
                            <a:t>9</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1832426719"/>
                      </a:ext>
                    </a:extLst>
                  </a:tr>
                </a:tbl>
              </a:graphicData>
            </a:graphic>
          </p:graphicFrame>
        </mc:Choice>
        <mc:Fallback xmlns="">
          <p:graphicFrame>
            <p:nvGraphicFramePr>
              <p:cNvPr id="4" name="Table 4">
                <a:extLst>
                  <a:ext uri="{FF2B5EF4-FFF2-40B4-BE49-F238E27FC236}">
                    <a16:creationId xmlns:a16="http://schemas.microsoft.com/office/drawing/2014/main" id="{CC0291DC-F40F-4B2E-A973-28B773907203}"/>
                  </a:ext>
                </a:extLst>
              </p:cNvPr>
              <p:cNvGraphicFramePr>
                <a:graphicFrameLocks noGrp="1"/>
              </p:cNvGraphicFramePr>
              <p:nvPr>
                <p:extLst>
                  <p:ext uri="{D42A27DB-BD31-4B8C-83A1-F6EECF244321}">
                    <p14:modId xmlns:p14="http://schemas.microsoft.com/office/powerpoint/2010/main" val="2350089932"/>
                  </p:ext>
                </p:extLst>
              </p:nvPr>
            </p:nvGraphicFramePr>
            <p:xfrm>
              <a:off x="1219200" y="1447800"/>
              <a:ext cx="6096000" cy="502920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1382962599"/>
                        </a:ext>
                      </a:extLst>
                    </a:gridCol>
                    <a:gridCol w="2032000">
                      <a:extLst>
                        <a:ext uri="{9D8B030D-6E8A-4147-A177-3AD203B41FA5}">
                          <a16:colId xmlns:a16="http://schemas.microsoft.com/office/drawing/2014/main" val="3110937995"/>
                        </a:ext>
                      </a:extLst>
                    </a:gridCol>
                    <a:gridCol w="2032000">
                      <a:extLst>
                        <a:ext uri="{9D8B030D-6E8A-4147-A177-3AD203B41FA5}">
                          <a16:colId xmlns:a16="http://schemas.microsoft.com/office/drawing/2014/main" val="1332737986"/>
                        </a:ext>
                      </a:extLst>
                    </a:gridCol>
                  </a:tblGrid>
                  <a:tr h="457200">
                    <a:tc>
                      <a:txBody>
                        <a:bodyPr/>
                        <a:lstStyle/>
                        <a:p>
                          <a:r>
                            <a:rPr lang="en-US" sz="2400" dirty="0">
                              <a:latin typeface="Times New Roman" panose="02020603050405020304" pitchFamily="18" charset="0"/>
                            </a:rPr>
                            <a:t>Patient</a:t>
                          </a:r>
                        </a:p>
                      </a:txBody>
                      <a:tcPr/>
                    </a:tc>
                    <a:tc>
                      <a:txBody>
                        <a:bodyPr/>
                        <a:lstStyle/>
                        <a:p>
                          <a:endParaRPr lang="en-US"/>
                        </a:p>
                      </a:txBody>
                      <a:tcPr>
                        <a:blipFill>
                          <a:blip r:embed="rId3"/>
                          <a:stretch>
                            <a:fillRect l="-100299" t="-9333" r="-101198" b="-1030667"/>
                          </a:stretch>
                        </a:blipFill>
                      </a:tcPr>
                    </a:tc>
                    <a:tc>
                      <a:txBody>
                        <a:bodyPr/>
                        <a:lstStyle/>
                        <a:p>
                          <a:endParaRPr lang="en-US"/>
                        </a:p>
                      </a:txBody>
                      <a:tcPr>
                        <a:blipFill>
                          <a:blip r:embed="rId3"/>
                          <a:stretch>
                            <a:fillRect l="-200901" t="-9333" r="-1502" b="-1030667"/>
                          </a:stretch>
                        </a:blipFill>
                      </a:tcPr>
                    </a:tc>
                    <a:extLst>
                      <a:ext uri="{0D108BD9-81ED-4DB2-BD59-A6C34878D82A}">
                        <a16:rowId xmlns:a16="http://schemas.microsoft.com/office/drawing/2014/main" val="2394106292"/>
                      </a:ext>
                    </a:extLst>
                  </a:tr>
                  <a:tr h="457200">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509417205"/>
                      </a:ext>
                    </a:extLst>
                  </a:tr>
                  <a:tr h="457200">
                    <a:tc>
                      <a:txBody>
                        <a:bodyPr/>
                        <a:lstStyle/>
                        <a:p>
                          <a:r>
                            <a:rPr lang="en-US" sz="2400" dirty="0">
                              <a:latin typeface="Times New Roman" panose="02020603050405020304" pitchFamily="18" charset="0"/>
                            </a:rPr>
                            <a:t>2</a:t>
                          </a:r>
                        </a:p>
                      </a:txBody>
                      <a:tcPr/>
                    </a:tc>
                    <a:tc>
                      <a:txBody>
                        <a:bodyPr/>
                        <a:lstStyle/>
                        <a:p>
                          <a:r>
                            <a:rPr lang="en-US" sz="2400" dirty="0">
                              <a:latin typeface="Times New Roman" panose="02020603050405020304" pitchFamily="18" charset="0"/>
                            </a:rPr>
                            <a:t>6</a:t>
                          </a:r>
                        </a:p>
                      </a:txBody>
                      <a:tcPr/>
                    </a:tc>
                    <a:tc>
                      <a:txBody>
                        <a:bodyPr/>
                        <a:lstStyle/>
                        <a:p>
                          <a:r>
                            <a:rPr lang="en-US" sz="2400" dirty="0">
                              <a:latin typeface="Times New Roman" panose="02020603050405020304" pitchFamily="18" charset="0"/>
                            </a:rPr>
                            <a:t>0</a:t>
                          </a:r>
                        </a:p>
                      </a:txBody>
                      <a:tcPr/>
                    </a:tc>
                    <a:extLst>
                      <a:ext uri="{0D108BD9-81ED-4DB2-BD59-A6C34878D82A}">
                        <a16:rowId xmlns:a16="http://schemas.microsoft.com/office/drawing/2014/main" val="3683507387"/>
                      </a:ext>
                    </a:extLst>
                  </a:tr>
                  <a:tr h="457200">
                    <a:tc>
                      <a:txBody>
                        <a:bodyPr/>
                        <a:lstStyle/>
                        <a:p>
                          <a:r>
                            <a:rPr lang="en-US" sz="2400" dirty="0">
                              <a:latin typeface="Times New Roman" panose="02020603050405020304" pitchFamily="18" charset="0"/>
                            </a:rPr>
                            <a:t>3</a:t>
                          </a:r>
                        </a:p>
                      </a:txBody>
                      <a:tcPr/>
                    </a:tc>
                    <a:tc>
                      <a:txBody>
                        <a:bodyPr/>
                        <a:lstStyle/>
                        <a:p>
                          <a:r>
                            <a:rPr lang="en-US" sz="2400" dirty="0">
                              <a:latin typeface="Times New Roman" panose="02020603050405020304" pitchFamily="18" charset="0"/>
                            </a:rPr>
                            <a:t>5</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1573450199"/>
                      </a:ext>
                    </a:extLst>
                  </a:tr>
                  <a:tr h="457200">
                    <a:tc>
                      <a:txBody>
                        <a:bodyPr/>
                        <a:lstStyle/>
                        <a:p>
                          <a:r>
                            <a:rPr lang="en-US" sz="2400" dirty="0">
                              <a:latin typeface="Times New Roman" panose="02020603050405020304" pitchFamily="18" charset="0"/>
                            </a:rPr>
                            <a:t>4</a:t>
                          </a:r>
                        </a:p>
                      </a:txBody>
                      <a:tcPr/>
                    </a:tc>
                    <a:tc>
                      <a:txBody>
                        <a:bodyPr/>
                        <a:lstStyle/>
                        <a:p>
                          <a:r>
                            <a:rPr lang="en-US" sz="2400" dirty="0">
                              <a:latin typeface="Times New Roman" panose="02020603050405020304" pitchFamily="18" charset="0"/>
                            </a:rPr>
                            <a:t>8</a:t>
                          </a:r>
                        </a:p>
                      </a:txBody>
                      <a:tcPr/>
                    </a:tc>
                    <a:tc>
                      <a:txBody>
                        <a:bodyPr/>
                        <a:lstStyle/>
                        <a:p>
                          <a:r>
                            <a:rPr lang="en-US" sz="2400" dirty="0">
                              <a:latin typeface="Times New Roman" panose="02020603050405020304" pitchFamily="18" charset="0"/>
                            </a:rPr>
                            <a:t>0</a:t>
                          </a:r>
                        </a:p>
                      </a:txBody>
                      <a:tcPr/>
                    </a:tc>
                    <a:extLst>
                      <a:ext uri="{0D108BD9-81ED-4DB2-BD59-A6C34878D82A}">
                        <a16:rowId xmlns:a16="http://schemas.microsoft.com/office/drawing/2014/main" val="3067848943"/>
                      </a:ext>
                    </a:extLst>
                  </a:tr>
                  <a:tr h="457200">
                    <a:tc>
                      <a:txBody>
                        <a:bodyPr/>
                        <a:lstStyle/>
                        <a:p>
                          <a:r>
                            <a:rPr lang="en-US" sz="2400" dirty="0">
                              <a:latin typeface="Times New Roman" panose="02020603050405020304" pitchFamily="18" charset="0"/>
                            </a:rPr>
                            <a:t>5</a:t>
                          </a:r>
                        </a:p>
                      </a:txBody>
                      <a:tcPr/>
                    </a:tc>
                    <a:tc>
                      <a:txBody>
                        <a:bodyPr/>
                        <a:lstStyle/>
                        <a:p>
                          <a:r>
                            <a:rPr lang="en-US" sz="2400" dirty="0">
                              <a:latin typeface="Times New Roman" panose="02020603050405020304" pitchFamily="18" charset="0"/>
                            </a:rPr>
                            <a:t>4</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317705721"/>
                      </a:ext>
                    </a:extLst>
                  </a:tr>
                  <a:tr h="457200">
                    <a:tc>
                      <a:txBody>
                        <a:bodyPr/>
                        <a:lstStyle/>
                        <a:p>
                          <a:r>
                            <a:rPr lang="en-US" sz="2400" dirty="0">
                              <a:latin typeface="Times New Roman" panose="02020603050405020304" pitchFamily="18" charset="0"/>
                            </a:rPr>
                            <a:t>6</a:t>
                          </a:r>
                        </a:p>
                      </a:txBody>
                      <a:tcPr/>
                    </a:tc>
                    <a:tc>
                      <a:txBody>
                        <a:bodyPr/>
                        <a:lstStyle/>
                        <a:p>
                          <a:r>
                            <a:rPr lang="en-US" sz="2400" dirty="0">
                              <a:latin typeface="Times New Roman" panose="02020603050405020304" pitchFamily="18" charset="0"/>
                            </a:rPr>
                            <a:t>10</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1421316902"/>
                      </a:ext>
                    </a:extLst>
                  </a:tr>
                  <a:tr h="457200">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10</a:t>
                          </a:r>
                        </a:p>
                      </a:txBody>
                      <a:tcPr/>
                    </a:tc>
                    <a:tc>
                      <a:txBody>
                        <a:bodyPr/>
                        <a:lstStyle/>
                        <a:p>
                          <a:r>
                            <a:rPr lang="en-US" sz="2400" dirty="0">
                              <a:latin typeface="Times New Roman" panose="02020603050405020304" pitchFamily="18" charset="0"/>
                            </a:rPr>
                            <a:t>0</a:t>
                          </a:r>
                        </a:p>
                      </a:txBody>
                      <a:tcPr/>
                    </a:tc>
                    <a:extLst>
                      <a:ext uri="{0D108BD9-81ED-4DB2-BD59-A6C34878D82A}">
                        <a16:rowId xmlns:a16="http://schemas.microsoft.com/office/drawing/2014/main" val="3120335065"/>
                      </a:ext>
                    </a:extLst>
                  </a:tr>
                  <a:tr h="457200">
                    <a:tc>
                      <a:txBody>
                        <a:bodyPr/>
                        <a:lstStyle/>
                        <a:p>
                          <a:r>
                            <a:rPr lang="en-US" sz="2400" dirty="0">
                              <a:latin typeface="Times New Roman" panose="02020603050405020304" pitchFamily="18" charset="0"/>
                            </a:rPr>
                            <a:t>8</a:t>
                          </a:r>
                        </a:p>
                      </a:txBody>
                      <a:tcPr/>
                    </a:tc>
                    <a:tc>
                      <a:txBody>
                        <a:bodyPr/>
                        <a:lstStyle/>
                        <a:p>
                          <a:r>
                            <a:rPr lang="en-US" sz="2400" dirty="0">
                              <a:latin typeface="Times New Roman" panose="02020603050405020304" pitchFamily="18" charset="0"/>
                            </a:rPr>
                            <a:t>6</a:t>
                          </a:r>
                        </a:p>
                      </a:txBody>
                      <a:tcPr/>
                    </a:tc>
                    <a:tc>
                      <a:txBody>
                        <a:bodyPr/>
                        <a:lstStyle/>
                        <a:p>
                          <a:r>
                            <a:rPr lang="en-US" sz="2400" dirty="0">
                              <a:latin typeface="Times New Roman" panose="02020603050405020304" pitchFamily="18" charset="0"/>
                            </a:rPr>
                            <a:t>0</a:t>
                          </a:r>
                        </a:p>
                      </a:txBody>
                      <a:tcPr/>
                    </a:tc>
                    <a:extLst>
                      <a:ext uri="{0D108BD9-81ED-4DB2-BD59-A6C34878D82A}">
                        <a16:rowId xmlns:a16="http://schemas.microsoft.com/office/drawing/2014/main" val="1180700529"/>
                      </a:ext>
                    </a:extLst>
                  </a:tr>
                  <a:tr h="457200">
                    <a:tc>
                      <a:txBody>
                        <a:bodyPr/>
                        <a:lstStyle/>
                        <a:p>
                          <a:r>
                            <a:rPr lang="en-US" sz="2400" dirty="0">
                              <a:latin typeface="Times New Roman" panose="02020603050405020304" pitchFamily="18" charset="0"/>
                            </a:rPr>
                            <a:t>9</a:t>
                          </a:r>
                        </a:p>
                      </a:txBody>
                      <a:tcPr/>
                    </a:tc>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0</a:t>
                          </a:r>
                        </a:p>
                      </a:txBody>
                      <a:tcPr/>
                    </a:tc>
                    <a:extLst>
                      <a:ext uri="{0D108BD9-81ED-4DB2-BD59-A6C34878D82A}">
                        <a16:rowId xmlns:a16="http://schemas.microsoft.com/office/drawing/2014/main" val="1389079847"/>
                      </a:ext>
                    </a:extLst>
                  </a:tr>
                  <a:tr h="457200">
                    <a:tc>
                      <a:txBody>
                        <a:bodyPr/>
                        <a:lstStyle/>
                        <a:p>
                          <a:r>
                            <a:rPr lang="en-US" sz="2400" dirty="0">
                              <a:latin typeface="Times New Roman" panose="02020603050405020304" pitchFamily="18" charset="0"/>
                            </a:rPr>
                            <a:t>10</a:t>
                          </a:r>
                        </a:p>
                      </a:txBody>
                      <a:tcPr/>
                    </a:tc>
                    <a:tc>
                      <a:txBody>
                        <a:bodyPr/>
                        <a:lstStyle/>
                        <a:p>
                          <a:r>
                            <a:rPr lang="en-US" sz="2400" dirty="0">
                              <a:latin typeface="Times New Roman" panose="02020603050405020304" pitchFamily="18" charset="0"/>
                            </a:rPr>
                            <a:t>9</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1832426719"/>
                      </a:ext>
                    </a:extLst>
                  </a:tr>
                </a:tbl>
              </a:graphicData>
            </a:graphic>
          </p:graphicFrame>
        </mc:Fallback>
      </mc:AlternateContent>
      <p:sp>
        <p:nvSpPr>
          <p:cNvPr id="5" name="TextBox 4">
            <a:extLst>
              <a:ext uri="{FF2B5EF4-FFF2-40B4-BE49-F238E27FC236}">
                <a16:creationId xmlns:a16="http://schemas.microsoft.com/office/drawing/2014/main" id="{B1F82646-88E8-1E1C-A96F-E988007683A5}"/>
              </a:ext>
            </a:extLst>
          </p:cNvPr>
          <p:cNvSpPr txBox="1"/>
          <p:nvPr/>
        </p:nvSpPr>
        <p:spPr>
          <a:xfrm>
            <a:off x="7543800" y="5105400"/>
            <a:ext cx="2133600" cy="1107996"/>
          </a:xfrm>
          <a:prstGeom prst="rect">
            <a:avLst/>
          </a:prstGeom>
          <a:solidFill>
            <a:schemeClr val="accent2">
              <a:lumMod val="20000"/>
              <a:lumOff val="80000"/>
            </a:schemeClr>
          </a:solidFill>
        </p:spPr>
        <p:txBody>
          <a:bodyPr wrap="square">
            <a:spAutoFit/>
          </a:bodyPr>
          <a:lstStyle/>
          <a:p>
            <a:pPr marL="0" indent="0">
              <a:buNone/>
            </a:pPr>
            <a:r>
              <a:rPr lang="en-US" sz="2200" dirty="0">
                <a:solidFill>
                  <a:srgbClr val="0070C0"/>
                </a:solidFill>
              </a:rPr>
              <a:t>How can we </a:t>
            </a:r>
            <a:r>
              <a:rPr lang="en-US" sz="2200" b="1" dirty="0">
                <a:solidFill>
                  <a:srgbClr val="0070C0"/>
                </a:solidFill>
              </a:rPr>
              <a:t>estimate</a:t>
            </a:r>
            <a:r>
              <a:rPr lang="en-US" sz="2200" dirty="0">
                <a:solidFill>
                  <a:srgbClr val="0070C0"/>
                </a:solidFill>
              </a:rPr>
              <a:t> the ATE?</a:t>
            </a:r>
          </a:p>
        </p:txBody>
      </p:sp>
    </p:spTree>
    <p:extLst>
      <p:ext uri="{BB962C8B-B14F-4D97-AF65-F5344CB8AC3E}">
        <p14:creationId xmlns:p14="http://schemas.microsoft.com/office/powerpoint/2010/main" val="137239537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1" y="234677"/>
            <a:ext cx="8077200" cy="701040"/>
          </a:xfrm>
        </p:spPr>
        <p:txBody>
          <a:bodyPr>
            <a:normAutofit/>
          </a:bodyPr>
          <a:lstStyle/>
          <a:p>
            <a:r>
              <a:rPr lang="en-US" dirty="0"/>
              <a:t>Example: Treatment Outcomes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90600" y="990600"/>
                <a:ext cx="8458200" cy="5638800"/>
              </a:xfrm>
            </p:spPr>
            <p:txBody>
              <a:bodyPr>
                <a:noAutofit/>
              </a:bodyPr>
              <a:lstStyle/>
              <a:p>
                <a:pPr marL="0" indent="0">
                  <a:buNone/>
                </a:pPr>
                <a:r>
                  <a:rPr lang="en-US" sz="2400" dirty="0"/>
                  <a:t>Estimate ATE as </a:t>
                </a:r>
                <a14:m>
                  <m:oMath xmlns:m="http://schemas.openxmlformats.org/officeDocument/2006/math">
                    <m:r>
                      <a:rPr lang="en-US" sz="2400" b="0" i="1" smtClean="0">
                        <a:latin typeface="Cambria Math" panose="02040503050406030204" pitchFamily="18" charset="0"/>
                      </a:rPr>
                      <m:t>𝔼</m:t>
                    </m:r>
                    <m:d>
                      <m:dPr>
                        <m:begChr m:val="["/>
                        <m:endChr m:val="]"/>
                        <m:ctrlPr>
                          <a:rPr lang="en-US" sz="2400" b="0" i="1" smtClean="0">
                            <a:latin typeface="Cambria Math" panose="02040503050406030204" pitchFamily="18" charset="0"/>
                          </a:rPr>
                        </m:ctrlPr>
                      </m:dPr>
                      <m:e>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𝑌</m:t>
                            </m:r>
                          </m:e>
                          <m:sup>
                            <m:r>
                              <a:rPr lang="en-US" sz="2400" b="0" i="1" smtClean="0">
                                <a:latin typeface="Cambria Math" panose="02040503050406030204" pitchFamily="18" charset="0"/>
                              </a:rPr>
                              <m:t>1</m:t>
                            </m:r>
                          </m:sup>
                        </m:sSup>
                      </m:e>
                      <m:e>
                        <m:r>
                          <a:rPr lang="en-US" sz="2400" b="0" i="1" smtClean="0">
                            <a:latin typeface="Cambria Math" panose="02040503050406030204" pitchFamily="18" charset="0"/>
                          </a:rPr>
                          <m:t>𝐷</m:t>
                        </m:r>
                        <m:r>
                          <a:rPr lang="en-US" sz="2400" b="0" i="1" smtClean="0">
                            <a:latin typeface="Cambria Math" panose="02040503050406030204" pitchFamily="18" charset="0"/>
                          </a:rPr>
                          <m:t>=1</m:t>
                        </m:r>
                      </m:e>
                    </m:d>
                    <m:r>
                      <a:rPr lang="en-US" sz="2400" i="1">
                        <a:latin typeface="Cambria Math" panose="02040503050406030204" pitchFamily="18" charset="0"/>
                      </a:rPr>
                      <m:t>−</m:t>
                    </m:r>
                    <m:r>
                      <a:rPr lang="en-US" sz="2400" i="1">
                        <a:latin typeface="Cambria Math" panose="02040503050406030204" pitchFamily="18" charset="0"/>
                      </a:rPr>
                      <m:t>𝔼</m:t>
                    </m:r>
                    <m:d>
                      <m:dPr>
                        <m:begChr m:val="["/>
                        <m:endChr m:val="]"/>
                        <m:ctrlPr>
                          <a:rPr lang="en-US" sz="2400" b="0" i="1" smtClean="0">
                            <a:latin typeface="Cambria Math" panose="02040503050406030204" pitchFamily="18" charset="0"/>
                          </a:rPr>
                        </m:ctrlPr>
                      </m:dPr>
                      <m:e>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𝑌</m:t>
                            </m:r>
                          </m:e>
                          <m:sup>
                            <m:r>
                              <a:rPr lang="en-US" sz="2400" b="0" i="1" smtClean="0">
                                <a:latin typeface="Cambria Math" panose="02040503050406030204" pitchFamily="18" charset="0"/>
                              </a:rPr>
                              <m:t>0</m:t>
                            </m:r>
                          </m:sup>
                        </m:sSup>
                      </m:e>
                      <m:e>
                        <m:r>
                          <a:rPr lang="en-US" sz="2400" b="0" i="1" smtClean="0">
                            <a:latin typeface="Cambria Math" panose="02040503050406030204" pitchFamily="18" charset="0"/>
                          </a:rPr>
                          <m:t>𝐷</m:t>
                        </m:r>
                        <m:r>
                          <a:rPr lang="en-US" sz="2400" b="0" i="1" smtClean="0">
                            <a:latin typeface="Cambria Math" panose="02040503050406030204" pitchFamily="18" charset="0"/>
                          </a:rPr>
                          <m:t>=0</m:t>
                        </m:r>
                      </m:e>
                    </m:d>
                  </m:oMath>
                </a14:m>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i="1" dirty="0">
                  <a:solidFill>
                    <a:srgbClr val="0070C0"/>
                  </a:solidFill>
                  <a:latin typeface="Cambria Math" panose="02040503050406030204" pitchFamily="18" charset="0"/>
                </a:endParaRPr>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90600" y="990600"/>
                <a:ext cx="8458200" cy="5638800"/>
              </a:xfrm>
              <a:blipFill>
                <a:blip r:embed="rId3"/>
                <a:stretch>
                  <a:fillRect l="-1154" t="-11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4" name="Table 4">
                <a:extLst>
                  <a:ext uri="{FF2B5EF4-FFF2-40B4-BE49-F238E27FC236}">
                    <a16:creationId xmlns:a16="http://schemas.microsoft.com/office/drawing/2014/main" id="{CC0291DC-F40F-4B2E-A973-28B773907203}"/>
                  </a:ext>
                </a:extLst>
              </p:cNvPr>
              <p:cNvGraphicFramePr>
                <a:graphicFrameLocks noGrp="1"/>
              </p:cNvGraphicFramePr>
              <p:nvPr>
                <p:extLst>
                  <p:ext uri="{D42A27DB-BD31-4B8C-83A1-F6EECF244321}">
                    <p14:modId xmlns:p14="http://schemas.microsoft.com/office/powerpoint/2010/main" val="1622320565"/>
                  </p:ext>
                </p:extLst>
              </p:nvPr>
            </p:nvGraphicFramePr>
            <p:xfrm>
              <a:off x="1143000" y="1524000"/>
              <a:ext cx="6248400" cy="5029200"/>
            </p:xfrm>
            <a:graphic>
              <a:graphicData uri="http://schemas.openxmlformats.org/drawingml/2006/table">
                <a:tbl>
                  <a:tblPr firstRow="1" bandRow="1">
                    <a:tableStyleId>{5C22544A-7EE6-4342-B048-85BDC9FD1C3A}</a:tableStyleId>
                  </a:tblPr>
                  <a:tblGrid>
                    <a:gridCol w="2082800">
                      <a:extLst>
                        <a:ext uri="{9D8B030D-6E8A-4147-A177-3AD203B41FA5}">
                          <a16:colId xmlns:a16="http://schemas.microsoft.com/office/drawing/2014/main" val="1382962599"/>
                        </a:ext>
                      </a:extLst>
                    </a:gridCol>
                    <a:gridCol w="2082800">
                      <a:extLst>
                        <a:ext uri="{9D8B030D-6E8A-4147-A177-3AD203B41FA5}">
                          <a16:colId xmlns:a16="http://schemas.microsoft.com/office/drawing/2014/main" val="3110937995"/>
                        </a:ext>
                      </a:extLst>
                    </a:gridCol>
                    <a:gridCol w="2082800">
                      <a:extLst>
                        <a:ext uri="{9D8B030D-6E8A-4147-A177-3AD203B41FA5}">
                          <a16:colId xmlns:a16="http://schemas.microsoft.com/office/drawing/2014/main" val="1332737986"/>
                        </a:ext>
                      </a:extLst>
                    </a:gridCol>
                  </a:tblGrid>
                  <a:tr h="391622">
                    <a:tc>
                      <a:txBody>
                        <a:bodyPr/>
                        <a:lstStyle/>
                        <a:p>
                          <a:r>
                            <a:rPr lang="en-US" sz="2400" dirty="0">
                              <a:latin typeface="Times New Roman" panose="02020603050405020304" pitchFamily="18" charset="0"/>
                            </a:rPr>
                            <a:t>Patient</a:t>
                          </a:r>
                        </a:p>
                      </a:txBody>
                      <a:tcPr/>
                    </a:tc>
                    <a:tc>
                      <a:txBody>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𝒀</m:t>
                                </m:r>
                              </m:oMath>
                            </m:oMathPara>
                          </a14:m>
                          <a:endParaRPr lang="en-US" sz="2400" dirty="0">
                            <a:latin typeface="Times New Roman" panose="02020603050405020304" pitchFamily="18"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𝑫</m:t>
                                </m:r>
                              </m:oMath>
                            </m:oMathPara>
                          </a14:m>
                          <a:endParaRPr lang="en-US" sz="2400" dirty="0">
                            <a:latin typeface="Times New Roman" panose="02020603050405020304" pitchFamily="18" charset="0"/>
                          </a:endParaRPr>
                        </a:p>
                      </a:txBody>
                      <a:tcPr/>
                    </a:tc>
                    <a:extLst>
                      <a:ext uri="{0D108BD9-81ED-4DB2-BD59-A6C34878D82A}">
                        <a16:rowId xmlns:a16="http://schemas.microsoft.com/office/drawing/2014/main" val="2394106292"/>
                      </a:ext>
                    </a:extLst>
                  </a:tr>
                  <a:tr h="391622">
                    <a:tc>
                      <a:txBody>
                        <a:bodyPr/>
                        <a:lstStyle/>
                        <a:p>
                          <a:r>
                            <a:rPr lang="en-US" sz="2400" dirty="0">
                              <a:latin typeface="Times New Roman" panose="02020603050405020304" pitchFamily="18" charset="0"/>
                            </a:rPr>
                            <a:t>1</a:t>
                          </a:r>
                        </a:p>
                      </a:txBody>
                      <a:tcPr>
                        <a:solidFill>
                          <a:schemeClr val="accent2">
                            <a:lumMod val="75000"/>
                          </a:schemeClr>
                        </a:solidFill>
                      </a:tcPr>
                    </a:tc>
                    <a:tc>
                      <a:txBody>
                        <a:bodyPr/>
                        <a:lstStyle/>
                        <a:p>
                          <a:r>
                            <a:rPr lang="en-US" sz="2400" dirty="0">
                              <a:latin typeface="Times New Roman" panose="02020603050405020304" pitchFamily="18" charset="0"/>
                            </a:rPr>
                            <a:t>7</a:t>
                          </a:r>
                        </a:p>
                      </a:txBody>
                      <a:tcPr>
                        <a:solidFill>
                          <a:schemeClr val="accent2">
                            <a:lumMod val="75000"/>
                          </a:schemeClr>
                        </a:solidFill>
                      </a:tcPr>
                    </a:tc>
                    <a:tc>
                      <a:txBody>
                        <a:bodyPr/>
                        <a:lstStyle/>
                        <a:p>
                          <a:r>
                            <a:rPr lang="en-US" sz="2400" dirty="0">
                              <a:latin typeface="Times New Roman" panose="02020603050405020304" pitchFamily="18" charset="0"/>
                            </a:rPr>
                            <a:t>1</a:t>
                          </a:r>
                        </a:p>
                      </a:txBody>
                      <a:tcPr>
                        <a:solidFill>
                          <a:schemeClr val="accent2">
                            <a:lumMod val="75000"/>
                          </a:schemeClr>
                        </a:solidFill>
                      </a:tcPr>
                    </a:tc>
                    <a:extLst>
                      <a:ext uri="{0D108BD9-81ED-4DB2-BD59-A6C34878D82A}">
                        <a16:rowId xmlns:a16="http://schemas.microsoft.com/office/drawing/2014/main" val="509417205"/>
                      </a:ext>
                    </a:extLst>
                  </a:tr>
                  <a:tr h="391622">
                    <a:tc>
                      <a:txBody>
                        <a:bodyPr/>
                        <a:lstStyle/>
                        <a:p>
                          <a:r>
                            <a:rPr lang="en-US" sz="2400" dirty="0">
                              <a:latin typeface="Times New Roman" panose="02020603050405020304" pitchFamily="18" charset="0"/>
                            </a:rPr>
                            <a:t>2</a:t>
                          </a:r>
                        </a:p>
                      </a:txBody>
                      <a:tcPr>
                        <a:solidFill>
                          <a:schemeClr val="accent3">
                            <a:lumMod val="20000"/>
                            <a:lumOff val="80000"/>
                          </a:schemeClr>
                        </a:solidFill>
                      </a:tcPr>
                    </a:tc>
                    <a:tc>
                      <a:txBody>
                        <a:bodyPr/>
                        <a:lstStyle/>
                        <a:p>
                          <a:r>
                            <a:rPr lang="en-US" sz="2400" dirty="0">
                              <a:latin typeface="Times New Roman" panose="02020603050405020304" pitchFamily="18" charset="0"/>
                            </a:rPr>
                            <a:t>6</a:t>
                          </a:r>
                        </a:p>
                      </a:txBody>
                      <a:tcPr>
                        <a:solidFill>
                          <a:schemeClr val="accent3">
                            <a:lumMod val="20000"/>
                            <a:lumOff val="80000"/>
                          </a:schemeClr>
                        </a:solidFill>
                      </a:tcPr>
                    </a:tc>
                    <a:tc>
                      <a:txBody>
                        <a:bodyPr/>
                        <a:lstStyle/>
                        <a:p>
                          <a:r>
                            <a:rPr lang="en-US" sz="2400" dirty="0">
                              <a:latin typeface="Times New Roman" panose="02020603050405020304" pitchFamily="18" charset="0"/>
                            </a:rPr>
                            <a:t>0</a:t>
                          </a:r>
                        </a:p>
                      </a:txBody>
                      <a:tcPr>
                        <a:solidFill>
                          <a:schemeClr val="accent3">
                            <a:lumMod val="20000"/>
                            <a:lumOff val="80000"/>
                          </a:schemeClr>
                        </a:solidFill>
                      </a:tcPr>
                    </a:tc>
                    <a:extLst>
                      <a:ext uri="{0D108BD9-81ED-4DB2-BD59-A6C34878D82A}">
                        <a16:rowId xmlns:a16="http://schemas.microsoft.com/office/drawing/2014/main" val="3683507387"/>
                      </a:ext>
                    </a:extLst>
                  </a:tr>
                  <a:tr h="391622">
                    <a:tc>
                      <a:txBody>
                        <a:bodyPr/>
                        <a:lstStyle/>
                        <a:p>
                          <a:r>
                            <a:rPr lang="en-US" sz="2400" dirty="0">
                              <a:latin typeface="Times New Roman" panose="02020603050405020304" pitchFamily="18" charset="0"/>
                            </a:rPr>
                            <a:t>3</a:t>
                          </a:r>
                        </a:p>
                      </a:txBody>
                      <a:tcPr>
                        <a:solidFill>
                          <a:schemeClr val="accent2">
                            <a:lumMod val="75000"/>
                          </a:schemeClr>
                        </a:solidFill>
                      </a:tcPr>
                    </a:tc>
                    <a:tc>
                      <a:txBody>
                        <a:bodyPr/>
                        <a:lstStyle/>
                        <a:p>
                          <a:r>
                            <a:rPr lang="en-US" sz="2400" dirty="0">
                              <a:latin typeface="Times New Roman" panose="02020603050405020304" pitchFamily="18" charset="0"/>
                            </a:rPr>
                            <a:t>5</a:t>
                          </a:r>
                        </a:p>
                      </a:txBody>
                      <a:tcPr>
                        <a:solidFill>
                          <a:schemeClr val="accent2">
                            <a:lumMod val="75000"/>
                          </a:schemeClr>
                        </a:solidFill>
                      </a:tcPr>
                    </a:tc>
                    <a:tc>
                      <a:txBody>
                        <a:bodyPr/>
                        <a:lstStyle/>
                        <a:p>
                          <a:r>
                            <a:rPr lang="en-US" sz="2400" dirty="0">
                              <a:latin typeface="Times New Roman" panose="02020603050405020304" pitchFamily="18" charset="0"/>
                            </a:rPr>
                            <a:t>1</a:t>
                          </a:r>
                        </a:p>
                      </a:txBody>
                      <a:tcPr>
                        <a:solidFill>
                          <a:schemeClr val="accent2">
                            <a:lumMod val="75000"/>
                          </a:schemeClr>
                        </a:solidFill>
                      </a:tcPr>
                    </a:tc>
                    <a:extLst>
                      <a:ext uri="{0D108BD9-81ED-4DB2-BD59-A6C34878D82A}">
                        <a16:rowId xmlns:a16="http://schemas.microsoft.com/office/drawing/2014/main" val="1573450199"/>
                      </a:ext>
                    </a:extLst>
                  </a:tr>
                  <a:tr h="391622">
                    <a:tc>
                      <a:txBody>
                        <a:bodyPr/>
                        <a:lstStyle/>
                        <a:p>
                          <a:r>
                            <a:rPr lang="en-US" sz="2400" dirty="0">
                              <a:latin typeface="Times New Roman" panose="02020603050405020304" pitchFamily="18" charset="0"/>
                            </a:rPr>
                            <a:t>4</a:t>
                          </a:r>
                        </a:p>
                      </a:txBody>
                      <a:tcPr>
                        <a:solidFill>
                          <a:schemeClr val="accent3">
                            <a:lumMod val="20000"/>
                            <a:lumOff val="80000"/>
                          </a:schemeClr>
                        </a:solidFill>
                      </a:tcPr>
                    </a:tc>
                    <a:tc>
                      <a:txBody>
                        <a:bodyPr/>
                        <a:lstStyle/>
                        <a:p>
                          <a:r>
                            <a:rPr lang="en-US" sz="2400" dirty="0">
                              <a:latin typeface="Times New Roman" panose="02020603050405020304" pitchFamily="18" charset="0"/>
                            </a:rPr>
                            <a:t>8</a:t>
                          </a:r>
                        </a:p>
                      </a:txBody>
                      <a:tcPr>
                        <a:solidFill>
                          <a:schemeClr val="accent3">
                            <a:lumMod val="20000"/>
                            <a:lumOff val="80000"/>
                          </a:schemeClr>
                        </a:solidFill>
                      </a:tcPr>
                    </a:tc>
                    <a:tc>
                      <a:txBody>
                        <a:bodyPr/>
                        <a:lstStyle/>
                        <a:p>
                          <a:r>
                            <a:rPr lang="en-US" sz="2400" dirty="0">
                              <a:latin typeface="Times New Roman" panose="02020603050405020304" pitchFamily="18" charset="0"/>
                            </a:rPr>
                            <a:t>0</a:t>
                          </a:r>
                        </a:p>
                      </a:txBody>
                      <a:tcPr>
                        <a:solidFill>
                          <a:schemeClr val="accent3">
                            <a:lumMod val="20000"/>
                            <a:lumOff val="80000"/>
                          </a:schemeClr>
                        </a:solidFill>
                      </a:tcPr>
                    </a:tc>
                    <a:extLst>
                      <a:ext uri="{0D108BD9-81ED-4DB2-BD59-A6C34878D82A}">
                        <a16:rowId xmlns:a16="http://schemas.microsoft.com/office/drawing/2014/main" val="3067848943"/>
                      </a:ext>
                    </a:extLst>
                  </a:tr>
                  <a:tr h="391622">
                    <a:tc>
                      <a:txBody>
                        <a:bodyPr/>
                        <a:lstStyle/>
                        <a:p>
                          <a:r>
                            <a:rPr lang="en-US" sz="2400" dirty="0">
                              <a:latin typeface="Times New Roman" panose="02020603050405020304" pitchFamily="18" charset="0"/>
                            </a:rPr>
                            <a:t>5</a:t>
                          </a:r>
                        </a:p>
                      </a:txBody>
                      <a:tcPr>
                        <a:solidFill>
                          <a:schemeClr val="accent2">
                            <a:lumMod val="75000"/>
                          </a:schemeClr>
                        </a:solidFill>
                      </a:tcPr>
                    </a:tc>
                    <a:tc>
                      <a:txBody>
                        <a:bodyPr/>
                        <a:lstStyle/>
                        <a:p>
                          <a:r>
                            <a:rPr lang="en-US" sz="2400" dirty="0">
                              <a:latin typeface="Times New Roman" panose="02020603050405020304" pitchFamily="18" charset="0"/>
                            </a:rPr>
                            <a:t>4</a:t>
                          </a:r>
                        </a:p>
                      </a:txBody>
                      <a:tcPr>
                        <a:solidFill>
                          <a:schemeClr val="accent2">
                            <a:lumMod val="75000"/>
                          </a:schemeClr>
                        </a:solidFill>
                      </a:tcPr>
                    </a:tc>
                    <a:tc>
                      <a:txBody>
                        <a:bodyPr/>
                        <a:lstStyle/>
                        <a:p>
                          <a:r>
                            <a:rPr lang="en-US" sz="2400" dirty="0">
                              <a:latin typeface="Times New Roman" panose="02020603050405020304" pitchFamily="18" charset="0"/>
                            </a:rPr>
                            <a:t>1</a:t>
                          </a:r>
                        </a:p>
                      </a:txBody>
                      <a:tcPr>
                        <a:solidFill>
                          <a:schemeClr val="accent2">
                            <a:lumMod val="75000"/>
                          </a:schemeClr>
                        </a:solidFill>
                      </a:tcPr>
                    </a:tc>
                    <a:extLst>
                      <a:ext uri="{0D108BD9-81ED-4DB2-BD59-A6C34878D82A}">
                        <a16:rowId xmlns:a16="http://schemas.microsoft.com/office/drawing/2014/main" val="317705721"/>
                      </a:ext>
                    </a:extLst>
                  </a:tr>
                  <a:tr h="391622">
                    <a:tc>
                      <a:txBody>
                        <a:bodyPr/>
                        <a:lstStyle/>
                        <a:p>
                          <a:r>
                            <a:rPr lang="en-US" sz="2400" dirty="0">
                              <a:latin typeface="Times New Roman" panose="02020603050405020304" pitchFamily="18" charset="0"/>
                            </a:rPr>
                            <a:t>6</a:t>
                          </a:r>
                        </a:p>
                      </a:txBody>
                      <a:tcPr>
                        <a:solidFill>
                          <a:schemeClr val="accent2">
                            <a:lumMod val="75000"/>
                          </a:schemeClr>
                        </a:solidFill>
                      </a:tcPr>
                    </a:tc>
                    <a:tc>
                      <a:txBody>
                        <a:bodyPr/>
                        <a:lstStyle/>
                        <a:p>
                          <a:r>
                            <a:rPr lang="en-US" sz="2400" dirty="0">
                              <a:latin typeface="Times New Roman" panose="02020603050405020304" pitchFamily="18" charset="0"/>
                            </a:rPr>
                            <a:t>10</a:t>
                          </a:r>
                        </a:p>
                      </a:txBody>
                      <a:tcPr>
                        <a:solidFill>
                          <a:schemeClr val="accent2">
                            <a:lumMod val="75000"/>
                          </a:schemeClr>
                        </a:solidFill>
                      </a:tcPr>
                    </a:tc>
                    <a:tc>
                      <a:txBody>
                        <a:bodyPr/>
                        <a:lstStyle/>
                        <a:p>
                          <a:r>
                            <a:rPr lang="en-US" sz="2400" dirty="0">
                              <a:latin typeface="Times New Roman" panose="02020603050405020304" pitchFamily="18" charset="0"/>
                            </a:rPr>
                            <a:t>1</a:t>
                          </a:r>
                        </a:p>
                      </a:txBody>
                      <a:tcPr>
                        <a:solidFill>
                          <a:schemeClr val="accent2">
                            <a:lumMod val="75000"/>
                          </a:schemeClr>
                        </a:solidFill>
                      </a:tcPr>
                    </a:tc>
                    <a:extLst>
                      <a:ext uri="{0D108BD9-81ED-4DB2-BD59-A6C34878D82A}">
                        <a16:rowId xmlns:a16="http://schemas.microsoft.com/office/drawing/2014/main" val="1421316902"/>
                      </a:ext>
                    </a:extLst>
                  </a:tr>
                  <a:tr h="391622">
                    <a:tc>
                      <a:txBody>
                        <a:bodyPr/>
                        <a:lstStyle/>
                        <a:p>
                          <a:r>
                            <a:rPr lang="en-US" sz="2400" dirty="0">
                              <a:latin typeface="Times New Roman" panose="02020603050405020304" pitchFamily="18" charset="0"/>
                            </a:rPr>
                            <a:t>7</a:t>
                          </a:r>
                        </a:p>
                      </a:txBody>
                      <a:tcPr>
                        <a:solidFill>
                          <a:schemeClr val="accent3">
                            <a:lumMod val="20000"/>
                            <a:lumOff val="80000"/>
                          </a:schemeClr>
                        </a:solidFill>
                      </a:tcPr>
                    </a:tc>
                    <a:tc>
                      <a:txBody>
                        <a:bodyPr/>
                        <a:lstStyle/>
                        <a:p>
                          <a:r>
                            <a:rPr lang="en-US" sz="2400" dirty="0">
                              <a:latin typeface="Times New Roman" panose="02020603050405020304" pitchFamily="18" charset="0"/>
                            </a:rPr>
                            <a:t>10</a:t>
                          </a:r>
                        </a:p>
                      </a:txBody>
                      <a:tcPr>
                        <a:solidFill>
                          <a:schemeClr val="accent3">
                            <a:lumMod val="20000"/>
                            <a:lumOff val="80000"/>
                          </a:schemeClr>
                        </a:solidFill>
                      </a:tcPr>
                    </a:tc>
                    <a:tc>
                      <a:txBody>
                        <a:bodyPr/>
                        <a:lstStyle/>
                        <a:p>
                          <a:r>
                            <a:rPr lang="en-US" sz="2400" dirty="0">
                              <a:latin typeface="Times New Roman" panose="02020603050405020304" pitchFamily="18" charset="0"/>
                            </a:rPr>
                            <a:t>0</a:t>
                          </a:r>
                        </a:p>
                      </a:txBody>
                      <a:tcPr>
                        <a:solidFill>
                          <a:schemeClr val="accent3">
                            <a:lumMod val="20000"/>
                            <a:lumOff val="80000"/>
                          </a:schemeClr>
                        </a:solidFill>
                      </a:tcPr>
                    </a:tc>
                    <a:extLst>
                      <a:ext uri="{0D108BD9-81ED-4DB2-BD59-A6C34878D82A}">
                        <a16:rowId xmlns:a16="http://schemas.microsoft.com/office/drawing/2014/main" val="3120335065"/>
                      </a:ext>
                    </a:extLst>
                  </a:tr>
                  <a:tr h="391622">
                    <a:tc>
                      <a:txBody>
                        <a:bodyPr/>
                        <a:lstStyle/>
                        <a:p>
                          <a:r>
                            <a:rPr lang="en-US" sz="2400" dirty="0">
                              <a:latin typeface="Times New Roman" panose="02020603050405020304" pitchFamily="18" charset="0"/>
                            </a:rPr>
                            <a:t>8</a:t>
                          </a:r>
                        </a:p>
                      </a:txBody>
                      <a:tcPr>
                        <a:solidFill>
                          <a:schemeClr val="accent3">
                            <a:lumMod val="20000"/>
                            <a:lumOff val="80000"/>
                          </a:schemeClr>
                        </a:solidFill>
                      </a:tcPr>
                    </a:tc>
                    <a:tc>
                      <a:txBody>
                        <a:bodyPr/>
                        <a:lstStyle/>
                        <a:p>
                          <a:r>
                            <a:rPr lang="en-US" sz="2400" dirty="0">
                              <a:latin typeface="Times New Roman" panose="02020603050405020304" pitchFamily="18" charset="0"/>
                            </a:rPr>
                            <a:t>6</a:t>
                          </a:r>
                        </a:p>
                      </a:txBody>
                      <a:tcPr>
                        <a:solidFill>
                          <a:schemeClr val="accent3">
                            <a:lumMod val="20000"/>
                            <a:lumOff val="80000"/>
                          </a:schemeClr>
                        </a:solidFill>
                      </a:tcPr>
                    </a:tc>
                    <a:tc>
                      <a:txBody>
                        <a:bodyPr/>
                        <a:lstStyle/>
                        <a:p>
                          <a:r>
                            <a:rPr lang="en-US" sz="2400" dirty="0">
                              <a:latin typeface="Times New Roman" panose="02020603050405020304" pitchFamily="18" charset="0"/>
                            </a:rPr>
                            <a:t>0</a:t>
                          </a:r>
                        </a:p>
                      </a:txBody>
                      <a:tcPr>
                        <a:solidFill>
                          <a:schemeClr val="accent3">
                            <a:lumMod val="20000"/>
                            <a:lumOff val="80000"/>
                          </a:schemeClr>
                        </a:solidFill>
                      </a:tcPr>
                    </a:tc>
                    <a:extLst>
                      <a:ext uri="{0D108BD9-81ED-4DB2-BD59-A6C34878D82A}">
                        <a16:rowId xmlns:a16="http://schemas.microsoft.com/office/drawing/2014/main" val="1180700529"/>
                      </a:ext>
                    </a:extLst>
                  </a:tr>
                  <a:tr h="391622">
                    <a:tc>
                      <a:txBody>
                        <a:bodyPr/>
                        <a:lstStyle/>
                        <a:p>
                          <a:r>
                            <a:rPr lang="en-US" sz="2400" dirty="0">
                              <a:latin typeface="Times New Roman" panose="02020603050405020304" pitchFamily="18" charset="0"/>
                            </a:rPr>
                            <a:t>9</a:t>
                          </a:r>
                        </a:p>
                      </a:txBody>
                      <a:tcPr>
                        <a:solidFill>
                          <a:schemeClr val="accent3">
                            <a:lumMod val="20000"/>
                            <a:lumOff val="80000"/>
                          </a:schemeClr>
                        </a:solidFill>
                      </a:tcPr>
                    </a:tc>
                    <a:tc>
                      <a:txBody>
                        <a:bodyPr/>
                        <a:lstStyle/>
                        <a:p>
                          <a:r>
                            <a:rPr lang="en-US" sz="2400" dirty="0">
                              <a:latin typeface="Times New Roman" panose="02020603050405020304" pitchFamily="18" charset="0"/>
                            </a:rPr>
                            <a:t>7</a:t>
                          </a:r>
                        </a:p>
                      </a:txBody>
                      <a:tcPr>
                        <a:solidFill>
                          <a:schemeClr val="accent3">
                            <a:lumMod val="20000"/>
                            <a:lumOff val="80000"/>
                          </a:schemeClr>
                        </a:solidFill>
                      </a:tcPr>
                    </a:tc>
                    <a:tc>
                      <a:txBody>
                        <a:bodyPr/>
                        <a:lstStyle/>
                        <a:p>
                          <a:r>
                            <a:rPr lang="en-US" sz="2400" dirty="0">
                              <a:latin typeface="Times New Roman" panose="02020603050405020304" pitchFamily="18" charset="0"/>
                            </a:rPr>
                            <a:t>0</a:t>
                          </a:r>
                        </a:p>
                      </a:txBody>
                      <a:tcPr>
                        <a:solidFill>
                          <a:schemeClr val="accent3">
                            <a:lumMod val="20000"/>
                            <a:lumOff val="80000"/>
                          </a:schemeClr>
                        </a:solidFill>
                      </a:tcPr>
                    </a:tc>
                    <a:extLst>
                      <a:ext uri="{0D108BD9-81ED-4DB2-BD59-A6C34878D82A}">
                        <a16:rowId xmlns:a16="http://schemas.microsoft.com/office/drawing/2014/main" val="1389079847"/>
                      </a:ext>
                    </a:extLst>
                  </a:tr>
                  <a:tr h="391622">
                    <a:tc>
                      <a:txBody>
                        <a:bodyPr/>
                        <a:lstStyle/>
                        <a:p>
                          <a:r>
                            <a:rPr lang="en-US" sz="2400" dirty="0">
                              <a:latin typeface="Times New Roman" panose="02020603050405020304" pitchFamily="18" charset="0"/>
                            </a:rPr>
                            <a:t>10</a:t>
                          </a:r>
                        </a:p>
                      </a:txBody>
                      <a:tcPr>
                        <a:solidFill>
                          <a:schemeClr val="accent2">
                            <a:lumMod val="75000"/>
                          </a:schemeClr>
                        </a:solidFill>
                      </a:tcPr>
                    </a:tc>
                    <a:tc>
                      <a:txBody>
                        <a:bodyPr/>
                        <a:lstStyle/>
                        <a:p>
                          <a:r>
                            <a:rPr lang="en-US" sz="2400" dirty="0">
                              <a:latin typeface="Times New Roman" panose="02020603050405020304" pitchFamily="18" charset="0"/>
                            </a:rPr>
                            <a:t>9</a:t>
                          </a:r>
                        </a:p>
                      </a:txBody>
                      <a:tcPr>
                        <a:solidFill>
                          <a:schemeClr val="accent2">
                            <a:lumMod val="75000"/>
                          </a:schemeClr>
                        </a:solidFill>
                      </a:tcPr>
                    </a:tc>
                    <a:tc>
                      <a:txBody>
                        <a:bodyPr/>
                        <a:lstStyle/>
                        <a:p>
                          <a:r>
                            <a:rPr lang="en-US" sz="2400" dirty="0">
                              <a:latin typeface="Times New Roman" panose="02020603050405020304" pitchFamily="18" charset="0"/>
                            </a:rPr>
                            <a:t>1</a:t>
                          </a:r>
                        </a:p>
                      </a:txBody>
                      <a:tcPr>
                        <a:solidFill>
                          <a:schemeClr val="accent2">
                            <a:lumMod val="75000"/>
                          </a:schemeClr>
                        </a:solidFill>
                      </a:tcPr>
                    </a:tc>
                    <a:extLst>
                      <a:ext uri="{0D108BD9-81ED-4DB2-BD59-A6C34878D82A}">
                        <a16:rowId xmlns:a16="http://schemas.microsoft.com/office/drawing/2014/main" val="1832426719"/>
                      </a:ext>
                    </a:extLst>
                  </a:tr>
                </a:tbl>
              </a:graphicData>
            </a:graphic>
          </p:graphicFrame>
        </mc:Choice>
        <mc:Fallback xmlns="">
          <p:graphicFrame>
            <p:nvGraphicFramePr>
              <p:cNvPr id="4" name="Table 4">
                <a:extLst>
                  <a:ext uri="{FF2B5EF4-FFF2-40B4-BE49-F238E27FC236}">
                    <a16:creationId xmlns:a16="http://schemas.microsoft.com/office/drawing/2014/main" id="{CC0291DC-F40F-4B2E-A973-28B773907203}"/>
                  </a:ext>
                </a:extLst>
              </p:cNvPr>
              <p:cNvGraphicFramePr>
                <a:graphicFrameLocks noGrp="1"/>
              </p:cNvGraphicFramePr>
              <p:nvPr>
                <p:extLst>
                  <p:ext uri="{D42A27DB-BD31-4B8C-83A1-F6EECF244321}">
                    <p14:modId xmlns:p14="http://schemas.microsoft.com/office/powerpoint/2010/main" val="1622320565"/>
                  </p:ext>
                </p:extLst>
              </p:nvPr>
            </p:nvGraphicFramePr>
            <p:xfrm>
              <a:off x="1143000" y="1524000"/>
              <a:ext cx="6248400" cy="5029200"/>
            </p:xfrm>
            <a:graphic>
              <a:graphicData uri="http://schemas.openxmlformats.org/drawingml/2006/table">
                <a:tbl>
                  <a:tblPr firstRow="1" bandRow="1">
                    <a:tableStyleId>{5C22544A-7EE6-4342-B048-85BDC9FD1C3A}</a:tableStyleId>
                  </a:tblPr>
                  <a:tblGrid>
                    <a:gridCol w="2082800">
                      <a:extLst>
                        <a:ext uri="{9D8B030D-6E8A-4147-A177-3AD203B41FA5}">
                          <a16:colId xmlns:a16="http://schemas.microsoft.com/office/drawing/2014/main" val="1382962599"/>
                        </a:ext>
                      </a:extLst>
                    </a:gridCol>
                    <a:gridCol w="2082800">
                      <a:extLst>
                        <a:ext uri="{9D8B030D-6E8A-4147-A177-3AD203B41FA5}">
                          <a16:colId xmlns:a16="http://schemas.microsoft.com/office/drawing/2014/main" val="3110937995"/>
                        </a:ext>
                      </a:extLst>
                    </a:gridCol>
                    <a:gridCol w="2082800">
                      <a:extLst>
                        <a:ext uri="{9D8B030D-6E8A-4147-A177-3AD203B41FA5}">
                          <a16:colId xmlns:a16="http://schemas.microsoft.com/office/drawing/2014/main" val="1332737986"/>
                        </a:ext>
                      </a:extLst>
                    </a:gridCol>
                  </a:tblGrid>
                  <a:tr h="457200">
                    <a:tc>
                      <a:txBody>
                        <a:bodyPr/>
                        <a:lstStyle/>
                        <a:p>
                          <a:r>
                            <a:rPr lang="en-US" sz="2400" dirty="0">
                              <a:latin typeface="Times New Roman" panose="02020603050405020304" pitchFamily="18" charset="0"/>
                            </a:rPr>
                            <a:t>Patient</a:t>
                          </a:r>
                        </a:p>
                      </a:txBody>
                      <a:tcPr/>
                    </a:tc>
                    <a:tc>
                      <a:txBody>
                        <a:bodyPr/>
                        <a:lstStyle/>
                        <a:p>
                          <a:endParaRPr lang="en-US"/>
                        </a:p>
                      </a:txBody>
                      <a:tcPr>
                        <a:blipFill>
                          <a:blip r:embed="rId4"/>
                          <a:stretch>
                            <a:fillRect l="-100292" t="-10667" r="-101170" b="-1030667"/>
                          </a:stretch>
                        </a:blipFill>
                      </a:tcPr>
                    </a:tc>
                    <a:tc>
                      <a:txBody>
                        <a:bodyPr/>
                        <a:lstStyle/>
                        <a:p>
                          <a:endParaRPr lang="en-US"/>
                        </a:p>
                      </a:txBody>
                      <a:tcPr>
                        <a:blipFill>
                          <a:blip r:embed="rId4"/>
                          <a:stretch>
                            <a:fillRect l="-200292" t="-10667" r="-1170" b="-1030667"/>
                          </a:stretch>
                        </a:blipFill>
                      </a:tcPr>
                    </a:tc>
                    <a:extLst>
                      <a:ext uri="{0D108BD9-81ED-4DB2-BD59-A6C34878D82A}">
                        <a16:rowId xmlns:a16="http://schemas.microsoft.com/office/drawing/2014/main" val="2394106292"/>
                      </a:ext>
                    </a:extLst>
                  </a:tr>
                  <a:tr h="457200">
                    <a:tc>
                      <a:txBody>
                        <a:bodyPr/>
                        <a:lstStyle/>
                        <a:p>
                          <a:r>
                            <a:rPr lang="en-US" sz="2400" dirty="0">
                              <a:latin typeface="Times New Roman" panose="02020603050405020304" pitchFamily="18" charset="0"/>
                            </a:rPr>
                            <a:t>1</a:t>
                          </a:r>
                        </a:p>
                      </a:txBody>
                      <a:tcPr>
                        <a:solidFill>
                          <a:schemeClr val="accent2">
                            <a:lumMod val="75000"/>
                          </a:schemeClr>
                        </a:solidFill>
                      </a:tcPr>
                    </a:tc>
                    <a:tc>
                      <a:txBody>
                        <a:bodyPr/>
                        <a:lstStyle/>
                        <a:p>
                          <a:r>
                            <a:rPr lang="en-US" sz="2400" dirty="0">
                              <a:latin typeface="Times New Roman" panose="02020603050405020304" pitchFamily="18" charset="0"/>
                            </a:rPr>
                            <a:t>7</a:t>
                          </a:r>
                        </a:p>
                      </a:txBody>
                      <a:tcPr>
                        <a:solidFill>
                          <a:schemeClr val="accent2">
                            <a:lumMod val="75000"/>
                          </a:schemeClr>
                        </a:solidFill>
                      </a:tcPr>
                    </a:tc>
                    <a:tc>
                      <a:txBody>
                        <a:bodyPr/>
                        <a:lstStyle/>
                        <a:p>
                          <a:r>
                            <a:rPr lang="en-US" sz="2400" dirty="0">
                              <a:latin typeface="Times New Roman" panose="02020603050405020304" pitchFamily="18" charset="0"/>
                            </a:rPr>
                            <a:t>1</a:t>
                          </a:r>
                        </a:p>
                      </a:txBody>
                      <a:tcPr>
                        <a:solidFill>
                          <a:schemeClr val="accent2">
                            <a:lumMod val="75000"/>
                          </a:schemeClr>
                        </a:solidFill>
                      </a:tcPr>
                    </a:tc>
                    <a:extLst>
                      <a:ext uri="{0D108BD9-81ED-4DB2-BD59-A6C34878D82A}">
                        <a16:rowId xmlns:a16="http://schemas.microsoft.com/office/drawing/2014/main" val="509417205"/>
                      </a:ext>
                    </a:extLst>
                  </a:tr>
                  <a:tr h="457200">
                    <a:tc>
                      <a:txBody>
                        <a:bodyPr/>
                        <a:lstStyle/>
                        <a:p>
                          <a:r>
                            <a:rPr lang="en-US" sz="2400" dirty="0">
                              <a:latin typeface="Times New Roman" panose="02020603050405020304" pitchFamily="18" charset="0"/>
                            </a:rPr>
                            <a:t>2</a:t>
                          </a:r>
                        </a:p>
                      </a:txBody>
                      <a:tcPr>
                        <a:solidFill>
                          <a:schemeClr val="accent3">
                            <a:lumMod val="20000"/>
                            <a:lumOff val="80000"/>
                          </a:schemeClr>
                        </a:solidFill>
                      </a:tcPr>
                    </a:tc>
                    <a:tc>
                      <a:txBody>
                        <a:bodyPr/>
                        <a:lstStyle/>
                        <a:p>
                          <a:r>
                            <a:rPr lang="en-US" sz="2400" dirty="0">
                              <a:latin typeface="Times New Roman" panose="02020603050405020304" pitchFamily="18" charset="0"/>
                            </a:rPr>
                            <a:t>6</a:t>
                          </a:r>
                        </a:p>
                      </a:txBody>
                      <a:tcPr>
                        <a:solidFill>
                          <a:schemeClr val="accent3">
                            <a:lumMod val="20000"/>
                            <a:lumOff val="80000"/>
                          </a:schemeClr>
                        </a:solidFill>
                      </a:tcPr>
                    </a:tc>
                    <a:tc>
                      <a:txBody>
                        <a:bodyPr/>
                        <a:lstStyle/>
                        <a:p>
                          <a:r>
                            <a:rPr lang="en-US" sz="2400" dirty="0">
                              <a:latin typeface="Times New Roman" panose="02020603050405020304" pitchFamily="18" charset="0"/>
                            </a:rPr>
                            <a:t>0</a:t>
                          </a:r>
                        </a:p>
                      </a:txBody>
                      <a:tcPr>
                        <a:solidFill>
                          <a:schemeClr val="accent3">
                            <a:lumMod val="20000"/>
                            <a:lumOff val="80000"/>
                          </a:schemeClr>
                        </a:solidFill>
                      </a:tcPr>
                    </a:tc>
                    <a:extLst>
                      <a:ext uri="{0D108BD9-81ED-4DB2-BD59-A6C34878D82A}">
                        <a16:rowId xmlns:a16="http://schemas.microsoft.com/office/drawing/2014/main" val="3683507387"/>
                      </a:ext>
                    </a:extLst>
                  </a:tr>
                  <a:tr h="457200">
                    <a:tc>
                      <a:txBody>
                        <a:bodyPr/>
                        <a:lstStyle/>
                        <a:p>
                          <a:r>
                            <a:rPr lang="en-US" sz="2400" dirty="0">
                              <a:latin typeface="Times New Roman" panose="02020603050405020304" pitchFamily="18" charset="0"/>
                            </a:rPr>
                            <a:t>3</a:t>
                          </a:r>
                        </a:p>
                      </a:txBody>
                      <a:tcPr>
                        <a:solidFill>
                          <a:schemeClr val="accent2">
                            <a:lumMod val="75000"/>
                          </a:schemeClr>
                        </a:solidFill>
                      </a:tcPr>
                    </a:tc>
                    <a:tc>
                      <a:txBody>
                        <a:bodyPr/>
                        <a:lstStyle/>
                        <a:p>
                          <a:r>
                            <a:rPr lang="en-US" sz="2400" dirty="0">
                              <a:latin typeface="Times New Roman" panose="02020603050405020304" pitchFamily="18" charset="0"/>
                            </a:rPr>
                            <a:t>5</a:t>
                          </a:r>
                        </a:p>
                      </a:txBody>
                      <a:tcPr>
                        <a:solidFill>
                          <a:schemeClr val="accent2">
                            <a:lumMod val="75000"/>
                          </a:schemeClr>
                        </a:solidFill>
                      </a:tcPr>
                    </a:tc>
                    <a:tc>
                      <a:txBody>
                        <a:bodyPr/>
                        <a:lstStyle/>
                        <a:p>
                          <a:r>
                            <a:rPr lang="en-US" sz="2400" dirty="0">
                              <a:latin typeface="Times New Roman" panose="02020603050405020304" pitchFamily="18" charset="0"/>
                            </a:rPr>
                            <a:t>1</a:t>
                          </a:r>
                        </a:p>
                      </a:txBody>
                      <a:tcPr>
                        <a:solidFill>
                          <a:schemeClr val="accent2">
                            <a:lumMod val="75000"/>
                          </a:schemeClr>
                        </a:solidFill>
                      </a:tcPr>
                    </a:tc>
                    <a:extLst>
                      <a:ext uri="{0D108BD9-81ED-4DB2-BD59-A6C34878D82A}">
                        <a16:rowId xmlns:a16="http://schemas.microsoft.com/office/drawing/2014/main" val="1573450199"/>
                      </a:ext>
                    </a:extLst>
                  </a:tr>
                  <a:tr h="457200">
                    <a:tc>
                      <a:txBody>
                        <a:bodyPr/>
                        <a:lstStyle/>
                        <a:p>
                          <a:r>
                            <a:rPr lang="en-US" sz="2400" dirty="0">
                              <a:latin typeface="Times New Roman" panose="02020603050405020304" pitchFamily="18" charset="0"/>
                            </a:rPr>
                            <a:t>4</a:t>
                          </a:r>
                        </a:p>
                      </a:txBody>
                      <a:tcPr>
                        <a:solidFill>
                          <a:schemeClr val="accent3">
                            <a:lumMod val="20000"/>
                            <a:lumOff val="80000"/>
                          </a:schemeClr>
                        </a:solidFill>
                      </a:tcPr>
                    </a:tc>
                    <a:tc>
                      <a:txBody>
                        <a:bodyPr/>
                        <a:lstStyle/>
                        <a:p>
                          <a:r>
                            <a:rPr lang="en-US" sz="2400" dirty="0">
                              <a:latin typeface="Times New Roman" panose="02020603050405020304" pitchFamily="18" charset="0"/>
                            </a:rPr>
                            <a:t>8</a:t>
                          </a:r>
                        </a:p>
                      </a:txBody>
                      <a:tcPr>
                        <a:solidFill>
                          <a:schemeClr val="accent3">
                            <a:lumMod val="20000"/>
                            <a:lumOff val="80000"/>
                          </a:schemeClr>
                        </a:solidFill>
                      </a:tcPr>
                    </a:tc>
                    <a:tc>
                      <a:txBody>
                        <a:bodyPr/>
                        <a:lstStyle/>
                        <a:p>
                          <a:r>
                            <a:rPr lang="en-US" sz="2400" dirty="0">
                              <a:latin typeface="Times New Roman" panose="02020603050405020304" pitchFamily="18" charset="0"/>
                            </a:rPr>
                            <a:t>0</a:t>
                          </a:r>
                        </a:p>
                      </a:txBody>
                      <a:tcPr>
                        <a:solidFill>
                          <a:schemeClr val="accent3">
                            <a:lumMod val="20000"/>
                            <a:lumOff val="80000"/>
                          </a:schemeClr>
                        </a:solidFill>
                      </a:tcPr>
                    </a:tc>
                    <a:extLst>
                      <a:ext uri="{0D108BD9-81ED-4DB2-BD59-A6C34878D82A}">
                        <a16:rowId xmlns:a16="http://schemas.microsoft.com/office/drawing/2014/main" val="3067848943"/>
                      </a:ext>
                    </a:extLst>
                  </a:tr>
                  <a:tr h="457200">
                    <a:tc>
                      <a:txBody>
                        <a:bodyPr/>
                        <a:lstStyle/>
                        <a:p>
                          <a:r>
                            <a:rPr lang="en-US" sz="2400" dirty="0">
                              <a:latin typeface="Times New Roman" panose="02020603050405020304" pitchFamily="18" charset="0"/>
                            </a:rPr>
                            <a:t>5</a:t>
                          </a:r>
                        </a:p>
                      </a:txBody>
                      <a:tcPr>
                        <a:solidFill>
                          <a:schemeClr val="accent2">
                            <a:lumMod val="75000"/>
                          </a:schemeClr>
                        </a:solidFill>
                      </a:tcPr>
                    </a:tc>
                    <a:tc>
                      <a:txBody>
                        <a:bodyPr/>
                        <a:lstStyle/>
                        <a:p>
                          <a:r>
                            <a:rPr lang="en-US" sz="2400" dirty="0">
                              <a:latin typeface="Times New Roman" panose="02020603050405020304" pitchFamily="18" charset="0"/>
                            </a:rPr>
                            <a:t>4</a:t>
                          </a:r>
                        </a:p>
                      </a:txBody>
                      <a:tcPr>
                        <a:solidFill>
                          <a:schemeClr val="accent2">
                            <a:lumMod val="75000"/>
                          </a:schemeClr>
                        </a:solidFill>
                      </a:tcPr>
                    </a:tc>
                    <a:tc>
                      <a:txBody>
                        <a:bodyPr/>
                        <a:lstStyle/>
                        <a:p>
                          <a:r>
                            <a:rPr lang="en-US" sz="2400" dirty="0">
                              <a:latin typeface="Times New Roman" panose="02020603050405020304" pitchFamily="18" charset="0"/>
                            </a:rPr>
                            <a:t>1</a:t>
                          </a:r>
                        </a:p>
                      </a:txBody>
                      <a:tcPr>
                        <a:solidFill>
                          <a:schemeClr val="accent2">
                            <a:lumMod val="75000"/>
                          </a:schemeClr>
                        </a:solidFill>
                      </a:tcPr>
                    </a:tc>
                    <a:extLst>
                      <a:ext uri="{0D108BD9-81ED-4DB2-BD59-A6C34878D82A}">
                        <a16:rowId xmlns:a16="http://schemas.microsoft.com/office/drawing/2014/main" val="317705721"/>
                      </a:ext>
                    </a:extLst>
                  </a:tr>
                  <a:tr h="457200">
                    <a:tc>
                      <a:txBody>
                        <a:bodyPr/>
                        <a:lstStyle/>
                        <a:p>
                          <a:r>
                            <a:rPr lang="en-US" sz="2400" dirty="0">
                              <a:latin typeface="Times New Roman" panose="02020603050405020304" pitchFamily="18" charset="0"/>
                            </a:rPr>
                            <a:t>6</a:t>
                          </a:r>
                        </a:p>
                      </a:txBody>
                      <a:tcPr>
                        <a:solidFill>
                          <a:schemeClr val="accent2">
                            <a:lumMod val="75000"/>
                          </a:schemeClr>
                        </a:solidFill>
                      </a:tcPr>
                    </a:tc>
                    <a:tc>
                      <a:txBody>
                        <a:bodyPr/>
                        <a:lstStyle/>
                        <a:p>
                          <a:r>
                            <a:rPr lang="en-US" sz="2400" dirty="0">
                              <a:latin typeface="Times New Roman" panose="02020603050405020304" pitchFamily="18" charset="0"/>
                            </a:rPr>
                            <a:t>10</a:t>
                          </a:r>
                        </a:p>
                      </a:txBody>
                      <a:tcPr>
                        <a:solidFill>
                          <a:schemeClr val="accent2">
                            <a:lumMod val="75000"/>
                          </a:schemeClr>
                        </a:solidFill>
                      </a:tcPr>
                    </a:tc>
                    <a:tc>
                      <a:txBody>
                        <a:bodyPr/>
                        <a:lstStyle/>
                        <a:p>
                          <a:r>
                            <a:rPr lang="en-US" sz="2400" dirty="0">
                              <a:latin typeface="Times New Roman" panose="02020603050405020304" pitchFamily="18" charset="0"/>
                            </a:rPr>
                            <a:t>1</a:t>
                          </a:r>
                        </a:p>
                      </a:txBody>
                      <a:tcPr>
                        <a:solidFill>
                          <a:schemeClr val="accent2">
                            <a:lumMod val="75000"/>
                          </a:schemeClr>
                        </a:solidFill>
                      </a:tcPr>
                    </a:tc>
                    <a:extLst>
                      <a:ext uri="{0D108BD9-81ED-4DB2-BD59-A6C34878D82A}">
                        <a16:rowId xmlns:a16="http://schemas.microsoft.com/office/drawing/2014/main" val="1421316902"/>
                      </a:ext>
                    </a:extLst>
                  </a:tr>
                  <a:tr h="457200">
                    <a:tc>
                      <a:txBody>
                        <a:bodyPr/>
                        <a:lstStyle/>
                        <a:p>
                          <a:r>
                            <a:rPr lang="en-US" sz="2400" dirty="0">
                              <a:latin typeface="Times New Roman" panose="02020603050405020304" pitchFamily="18" charset="0"/>
                            </a:rPr>
                            <a:t>7</a:t>
                          </a:r>
                        </a:p>
                      </a:txBody>
                      <a:tcPr>
                        <a:solidFill>
                          <a:schemeClr val="accent3">
                            <a:lumMod val="20000"/>
                            <a:lumOff val="80000"/>
                          </a:schemeClr>
                        </a:solidFill>
                      </a:tcPr>
                    </a:tc>
                    <a:tc>
                      <a:txBody>
                        <a:bodyPr/>
                        <a:lstStyle/>
                        <a:p>
                          <a:r>
                            <a:rPr lang="en-US" sz="2400" dirty="0">
                              <a:latin typeface="Times New Roman" panose="02020603050405020304" pitchFamily="18" charset="0"/>
                            </a:rPr>
                            <a:t>10</a:t>
                          </a:r>
                        </a:p>
                      </a:txBody>
                      <a:tcPr>
                        <a:solidFill>
                          <a:schemeClr val="accent3">
                            <a:lumMod val="20000"/>
                            <a:lumOff val="80000"/>
                          </a:schemeClr>
                        </a:solidFill>
                      </a:tcPr>
                    </a:tc>
                    <a:tc>
                      <a:txBody>
                        <a:bodyPr/>
                        <a:lstStyle/>
                        <a:p>
                          <a:r>
                            <a:rPr lang="en-US" sz="2400" dirty="0">
                              <a:latin typeface="Times New Roman" panose="02020603050405020304" pitchFamily="18" charset="0"/>
                            </a:rPr>
                            <a:t>0</a:t>
                          </a:r>
                        </a:p>
                      </a:txBody>
                      <a:tcPr>
                        <a:solidFill>
                          <a:schemeClr val="accent3">
                            <a:lumMod val="20000"/>
                            <a:lumOff val="80000"/>
                          </a:schemeClr>
                        </a:solidFill>
                      </a:tcPr>
                    </a:tc>
                    <a:extLst>
                      <a:ext uri="{0D108BD9-81ED-4DB2-BD59-A6C34878D82A}">
                        <a16:rowId xmlns:a16="http://schemas.microsoft.com/office/drawing/2014/main" val="3120335065"/>
                      </a:ext>
                    </a:extLst>
                  </a:tr>
                  <a:tr h="457200">
                    <a:tc>
                      <a:txBody>
                        <a:bodyPr/>
                        <a:lstStyle/>
                        <a:p>
                          <a:r>
                            <a:rPr lang="en-US" sz="2400" dirty="0">
                              <a:latin typeface="Times New Roman" panose="02020603050405020304" pitchFamily="18" charset="0"/>
                            </a:rPr>
                            <a:t>8</a:t>
                          </a:r>
                        </a:p>
                      </a:txBody>
                      <a:tcPr>
                        <a:solidFill>
                          <a:schemeClr val="accent3">
                            <a:lumMod val="20000"/>
                            <a:lumOff val="80000"/>
                          </a:schemeClr>
                        </a:solidFill>
                      </a:tcPr>
                    </a:tc>
                    <a:tc>
                      <a:txBody>
                        <a:bodyPr/>
                        <a:lstStyle/>
                        <a:p>
                          <a:r>
                            <a:rPr lang="en-US" sz="2400" dirty="0">
                              <a:latin typeface="Times New Roman" panose="02020603050405020304" pitchFamily="18" charset="0"/>
                            </a:rPr>
                            <a:t>6</a:t>
                          </a:r>
                        </a:p>
                      </a:txBody>
                      <a:tcPr>
                        <a:solidFill>
                          <a:schemeClr val="accent3">
                            <a:lumMod val="20000"/>
                            <a:lumOff val="80000"/>
                          </a:schemeClr>
                        </a:solidFill>
                      </a:tcPr>
                    </a:tc>
                    <a:tc>
                      <a:txBody>
                        <a:bodyPr/>
                        <a:lstStyle/>
                        <a:p>
                          <a:r>
                            <a:rPr lang="en-US" sz="2400" dirty="0">
                              <a:latin typeface="Times New Roman" panose="02020603050405020304" pitchFamily="18" charset="0"/>
                            </a:rPr>
                            <a:t>0</a:t>
                          </a:r>
                        </a:p>
                      </a:txBody>
                      <a:tcPr>
                        <a:solidFill>
                          <a:schemeClr val="accent3">
                            <a:lumMod val="20000"/>
                            <a:lumOff val="80000"/>
                          </a:schemeClr>
                        </a:solidFill>
                      </a:tcPr>
                    </a:tc>
                    <a:extLst>
                      <a:ext uri="{0D108BD9-81ED-4DB2-BD59-A6C34878D82A}">
                        <a16:rowId xmlns:a16="http://schemas.microsoft.com/office/drawing/2014/main" val="1180700529"/>
                      </a:ext>
                    </a:extLst>
                  </a:tr>
                  <a:tr h="457200">
                    <a:tc>
                      <a:txBody>
                        <a:bodyPr/>
                        <a:lstStyle/>
                        <a:p>
                          <a:r>
                            <a:rPr lang="en-US" sz="2400" dirty="0">
                              <a:latin typeface="Times New Roman" panose="02020603050405020304" pitchFamily="18" charset="0"/>
                            </a:rPr>
                            <a:t>9</a:t>
                          </a:r>
                        </a:p>
                      </a:txBody>
                      <a:tcPr>
                        <a:solidFill>
                          <a:schemeClr val="accent3">
                            <a:lumMod val="20000"/>
                            <a:lumOff val="80000"/>
                          </a:schemeClr>
                        </a:solidFill>
                      </a:tcPr>
                    </a:tc>
                    <a:tc>
                      <a:txBody>
                        <a:bodyPr/>
                        <a:lstStyle/>
                        <a:p>
                          <a:r>
                            <a:rPr lang="en-US" sz="2400" dirty="0">
                              <a:latin typeface="Times New Roman" panose="02020603050405020304" pitchFamily="18" charset="0"/>
                            </a:rPr>
                            <a:t>7</a:t>
                          </a:r>
                        </a:p>
                      </a:txBody>
                      <a:tcPr>
                        <a:solidFill>
                          <a:schemeClr val="accent3">
                            <a:lumMod val="20000"/>
                            <a:lumOff val="80000"/>
                          </a:schemeClr>
                        </a:solidFill>
                      </a:tcPr>
                    </a:tc>
                    <a:tc>
                      <a:txBody>
                        <a:bodyPr/>
                        <a:lstStyle/>
                        <a:p>
                          <a:r>
                            <a:rPr lang="en-US" sz="2400" dirty="0">
                              <a:latin typeface="Times New Roman" panose="02020603050405020304" pitchFamily="18" charset="0"/>
                            </a:rPr>
                            <a:t>0</a:t>
                          </a:r>
                        </a:p>
                      </a:txBody>
                      <a:tcPr>
                        <a:solidFill>
                          <a:schemeClr val="accent3">
                            <a:lumMod val="20000"/>
                            <a:lumOff val="80000"/>
                          </a:schemeClr>
                        </a:solidFill>
                      </a:tcPr>
                    </a:tc>
                    <a:extLst>
                      <a:ext uri="{0D108BD9-81ED-4DB2-BD59-A6C34878D82A}">
                        <a16:rowId xmlns:a16="http://schemas.microsoft.com/office/drawing/2014/main" val="1389079847"/>
                      </a:ext>
                    </a:extLst>
                  </a:tr>
                  <a:tr h="457200">
                    <a:tc>
                      <a:txBody>
                        <a:bodyPr/>
                        <a:lstStyle/>
                        <a:p>
                          <a:r>
                            <a:rPr lang="en-US" sz="2400" dirty="0">
                              <a:latin typeface="Times New Roman" panose="02020603050405020304" pitchFamily="18" charset="0"/>
                            </a:rPr>
                            <a:t>10</a:t>
                          </a:r>
                        </a:p>
                      </a:txBody>
                      <a:tcPr>
                        <a:solidFill>
                          <a:schemeClr val="accent2">
                            <a:lumMod val="75000"/>
                          </a:schemeClr>
                        </a:solidFill>
                      </a:tcPr>
                    </a:tc>
                    <a:tc>
                      <a:txBody>
                        <a:bodyPr/>
                        <a:lstStyle/>
                        <a:p>
                          <a:r>
                            <a:rPr lang="en-US" sz="2400" dirty="0">
                              <a:latin typeface="Times New Roman" panose="02020603050405020304" pitchFamily="18" charset="0"/>
                            </a:rPr>
                            <a:t>9</a:t>
                          </a:r>
                        </a:p>
                      </a:txBody>
                      <a:tcPr>
                        <a:solidFill>
                          <a:schemeClr val="accent2">
                            <a:lumMod val="75000"/>
                          </a:schemeClr>
                        </a:solidFill>
                      </a:tcPr>
                    </a:tc>
                    <a:tc>
                      <a:txBody>
                        <a:bodyPr/>
                        <a:lstStyle/>
                        <a:p>
                          <a:r>
                            <a:rPr lang="en-US" sz="2400" dirty="0">
                              <a:latin typeface="Times New Roman" panose="02020603050405020304" pitchFamily="18" charset="0"/>
                            </a:rPr>
                            <a:t>1</a:t>
                          </a:r>
                        </a:p>
                      </a:txBody>
                      <a:tcPr>
                        <a:solidFill>
                          <a:schemeClr val="accent2">
                            <a:lumMod val="75000"/>
                          </a:schemeClr>
                        </a:solidFill>
                      </a:tcPr>
                    </a:tc>
                    <a:extLst>
                      <a:ext uri="{0D108BD9-81ED-4DB2-BD59-A6C34878D82A}">
                        <a16:rowId xmlns:a16="http://schemas.microsoft.com/office/drawing/2014/main" val="1832426719"/>
                      </a:ext>
                    </a:extLst>
                  </a:tr>
                </a:tbl>
              </a:graphicData>
            </a:graphic>
          </p:graphicFrame>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392BEE3-6F19-9718-82FE-4C2F2BB24851}"/>
                  </a:ext>
                </a:extLst>
              </p:cNvPr>
              <p:cNvSpPr txBox="1"/>
              <p:nvPr/>
            </p:nvSpPr>
            <p:spPr>
              <a:xfrm>
                <a:off x="7543800" y="5105400"/>
                <a:ext cx="3505200" cy="472630"/>
              </a:xfrm>
              <a:prstGeom prst="rect">
                <a:avLst/>
              </a:prstGeom>
              <a:solidFill>
                <a:schemeClr val="accent2">
                  <a:lumMod val="20000"/>
                  <a:lumOff val="80000"/>
                </a:schemeClr>
              </a:solidFill>
            </p:spPr>
            <p:txBody>
              <a:bodyPr wrap="square">
                <a:spAutoFit/>
              </a:bodyPr>
              <a:lstStyle/>
              <a:p>
                <a:pPr marL="0" indent="0">
                  <a:buNone/>
                </a:pPr>
                <a14:m>
                  <m:oMathPara xmlns:m="http://schemas.openxmlformats.org/officeDocument/2006/math">
                    <m:oMathParaPr>
                      <m:jc m:val="centerGroup"/>
                    </m:oMathParaPr>
                    <m:oMath xmlns:m="http://schemas.openxmlformats.org/officeDocument/2006/math">
                      <m:acc>
                        <m:accPr>
                          <m:chr m:val="̂"/>
                          <m:ctrlPr>
                            <a:rPr lang="en-US" sz="2400" b="1" i="1" dirty="0" smtClean="0">
                              <a:solidFill>
                                <a:srgbClr val="0070C0"/>
                              </a:solidFill>
                              <a:latin typeface="Cambria Math" panose="02040503050406030204" pitchFamily="18" charset="0"/>
                            </a:rPr>
                          </m:ctrlPr>
                        </m:accPr>
                        <m:e>
                          <m:r>
                            <a:rPr lang="en-US" sz="2400" b="1" i="1" dirty="0" smtClean="0">
                              <a:solidFill>
                                <a:srgbClr val="0070C0"/>
                              </a:solidFill>
                              <a:latin typeface="Cambria Math" panose="02040503050406030204" pitchFamily="18" charset="0"/>
                            </a:rPr>
                            <m:t>𝑨𝑻𝑬</m:t>
                          </m:r>
                        </m:e>
                      </m:acc>
                      <m:r>
                        <a:rPr lang="en-US" sz="2400" b="1" i="1" dirty="0" smtClean="0">
                          <a:solidFill>
                            <a:srgbClr val="0070C0"/>
                          </a:solidFill>
                          <a:latin typeface="Cambria Math" panose="02040503050406030204" pitchFamily="18" charset="0"/>
                        </a:rPr>
                        <m:t>=</m:t>
                      </m:r>
                      <m:r>
                        <a:rPr lang="en-US" sz="2400" b="1" i="1" dirty="0" smtClean="0">
                          <a:solidFill>
                            <a:srgbClr val="0070C0"/>
                          </a:solidFill>
                          <a:latin typeface="Cambria Math" panose="02040503050406030204" pitchFamily="18" charset="0"/>
                        </a:rPr>
                        <m:t>𝟕</m:t>
                      </m:r>
                      <m:r>
                        <a:rPr lang="en-US" sz="2400" b="1" i="1" dirty="0" smtClean="0">
                          <a:solidFill>
                            <a:srgbClr val="0070C0"/>
                          </a:solidFill>
                          <a:latin typeface="Cambria Math" panose="02040503050406030204" pitchFamily="18" charset="0"/>
                        </a:rPr>
                        <m:t>−</m:t>
                      </m:r>
                      <m:r>
                        <a:rPr lang="en-US" sz="2400" b="1" i="1" dirty="0" smtClean="0">
                          <a:solidFill>
                            <a:srgbClr val="0070C0"/>
                          </a:solidFill>
                          <a:latin typeface="Cambria Math" panose="02040503050406030204" pitchFamily="18" charset="0"/>
                        </a:rPr>
                        <m:t>𝟕</m:t>
                      </m:r>
                      <m:r>
                        <a:rPr lang="en-US" sz="2400" b="1" i="1" dirty="0" smtClean="0">
                          <a:solidFill>
                            <a:srgbClr val="0070C0"/>
                          </a:solidFill>
                          <a:latin typeface="Cambria Math" panose="02040503050406030204" pitchFamily="18" charset="0"/>
                        </a:rPr>
                        <m:t>.</m:t>
                      </m:r>
                      <m:r>
                        <a:rPr lang="en-US" sz="2400" b="1" i="1" dirty="0" smtClean="0">
                          <a:solidFill>
                            <a:srgbClr val="0070C0"/>
                          </a:solidFill>
                          <a:latin typeface="Cambria Math" panose="02040503050406030204" pitchFamily="18" charset="0"/>
                        </a:rPr>
                        <m:t>𝟒</m:t>
                      </m:r>
                      <m:r>
                        <a:rPr lang="en-US" sz="2400" b="1" i="1" dirty="0" smtClean="0">
                          <a:solidFill>
                            <a:srgbClr val="0070C0"/>
                          </a:solidFill>
                          <a:latin typeface="Cambria Math" panose="02040503050406030204" pitchFamily="18" charset="0"/>
                        </a:rPr>
                        <m:t>=−</m:t>
                      </m:r>
                      <m:r>
                        <a:rPr lang="en-US" sz="2400" b="1" i="1" dirty="0" smtClean="0">
                          <a:solidFill>
                            <a:srgbClr val="0070C0"/>
                          </a:solidFill>
                          <a:latin typeface="Cambria Math" panose="02040503050406030204" pitchFamily="18" charset="0"/>
                        </a:rPr>
                        <m:t>𝟎</m:t>
                      </m:r>
                      <m:r>
                        <a:rPr lang="en-US" sz="2400" b="1" i="1" dirty="0" smtClean="0">
                          <a:solidFill>
                            <a:srgbClr val="0070C0"/>
                          </a:solidFill>
                          <a:latin typeface="Cambria Math" panose="02040503050406030204" pitchFamily="18" charset="0"/>
                        </a:rPr>
                        <m:t>.</m:t>
                      </m:r>
                      <m:r>
                        <a:rPr lang="en-US" sz="2400" b="1" i="1" dirty="0" smtClean="0">
                          <a:solidFill>
                            <a:srgbClr val="0070C0"/>
                          </a:solidFill>
                          <a:latin typeface="Cambria Math" panose="02040503050406030204" pitchFamily="18" charset="0"/>
                        </a:rPr>
                        <m:t>𝟒</m:t>
                      </m:r>
                    </m:oMath>
                  </m:oMathPara>
                </a14:m>
                <a:endParaRPr lang="en-US" sz="2400" b="1" dirty="0">
                  <a:solidFill>
                    <a:srgbClr val="0070C0"/>
                  </a:solidFill>
                </a:endParaRPr>
              </a:p>
            </p:txBody>
          </p:sp>
        </mc:Choice>
        <mc:Fallback xmlns="">
          <p:sp>
            <p:nvSpPr>
              <p:cNvPr id="5" name="TextBox 4">
                <a:extLst>
                  <a:ext uri="{FF2B5EF4-FFF2-40B4-BE49-F238E27FC236}">
                    <a16:creationId xmlns:a16="http://schemas.microsoft.com/office/drawing/2014/main" id="{5392BEE3-6F19-9718-82FE-4C2F2BB24851}"/>
                  </a:ext>
                </a:extLst>
              </p:cNvPr>
              <p:cNvSpPr txBox="1">
                <a:spLocks noRot="1" noChangeAspect="1" noMove="1" noResize="1" noEditPoints="1" noAdjustHandles="1" noChangeArrowheads="1" noChangeShapeType="1" noTextEdit="1"/>
              </p:cNvSpPr>
              <p:nvPr/>
            </p:nvSpPr>
            <p:spPr>
              <a:xfrm>
                <a:off x="7543800" y="5105400"/>
                <a:ext cx="3505200" cy="472630"/>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9783983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533400" y="1219200"/>
            <a:ext cx="10896600" cy="4960939"/>
          </a:xfrm>
        </p:spPr>
        <p:txBody>
          <a:bodyPr>
            <a:normAutofit/>
          </a:bodyPr>
          <a:lstStyle/>
          <a:p>
            <a:pPr marL="0" indent="0">
              <a:buNone/>
            </a:pPr>
            <a:r>
              <a:rPr lang="en-US" sz="2400" b="1" dirty="0">
                <a:solidFill>
                  <a:srgbClr val="0070C0"/>
                </a:solidFill>
                <a:cs typeface="Times New Roman" panose="02020603050405020304" pitchFamily="18" charset="0"/>
              </a:rPr>
              <a:t>Booking office hours</a:t>
            </a:r>
            <a:r>
              <a:rPr lang="en-US" sz="2400" dirty="0">
                <a:solidFill>
                  <a:srgbClr val="0070C0"/>
                </a:solidFill>
                <a:cs typeface="Times New Roman" panose="02020603050405020304" pitchFamily="18" charset="0"/>
              </a:rPr>
              <a:t>:</a:t>
            </a:r>
            <a:r>
              <a:rPr lang="en-US" sz="2400" dirty="0">
                <a:cs typeface="Times New Roman" panose="02020603050405020304" pitchFamily="18" charset="0"/>
              </a:rPr>
              <a:t> </a:t>
            </a:r>
            <a:r>
              <a:rPr lang="en-US" sz="2400" u="sng" dirty="0">
                <a:solidFill>
                  <a:srgbClr val="0000FF"/>
                </a:solidFill>
                <a:ea typeface="Calibri" panose="020F0502020204030204" pitchFamily="34" charset="0"/>
                <a:cs typeface="Times New Roman" panose="02020603050405020304" pitchFamily="18" charset="0"/>
                <a:hlinkClick r:id="rId3"/>
              </a:rPr>
              <a:t>calendly.com/Hoagland-office-hours/</a:t>
            </a:r>
            <a:endParaRPr lang="en-US" sz="2400" dirty="0">
              <a:cs typeface="Times New Roman" panose="02020603050405020304" pitchFamily="18" charset="0"/>
            </a:endParaRPr>
          </a:p>
          <a:p>
            <a:pPr marL="342900" marR="0" lvl="0" indent="-342900">
              <a:spcBef>
                <a:spcPts val="0"/>
              </a:spcBef>
              <a:spcAft>
                <a:spcPts val="0"/>
              </a:spcAft>
              <a:buFont typeface="Symbol" panose="05050102010706020507" pitchFamily="18" charset="2"/>
              <a:buChar char=""/>
            </a:pPr>
            <a:r>
              <a:rPr lang="en-US" sz="2400" dirty="0">
                <a:effectLst/>
                <a:ea typeface="Calibri" panose="020F0502020204030204" pitchFamily="34" charset="0"/>
                <a:cs typeface="Times New Roman" panose="02020603050405020304" pitchFamily="18" charset="0"/>
              </a:rPr>
              <a:t>Tuesdays, 9-11am, or by appointment.</a:t>
            </a:r>
          </a:p>
          <a:p>
            <a:pPr marL="342900" marR="0" lvl="0" indent="-342900">
              <a:spcBef>
                <a:spcPts val="0"/>
              </a:spcBef>
              <a:spcAft>
                <a:spcPts val="0"/>
              </a:spcAft>
              <a:buFont typeface="Symbol" panose="05050102010706020507" pitchFamily="18" charset="2"/>
              <a:buChar char=""/>
            </a:pPr>
            <a:r>
              <a:rPr lang="en-US" sz="2400" dirty="0">
                <a:effectLst/>
                <a:ea typeface="Calibri" panose="020F0502020204030204" pitchFamily="34" charset="0"/>
                <a:cs typeface="Times New Roman" panose="02020603050405020304" pitchFamily="18" charset="0"/>
              </a:rPr>
              <a:t>All appointments are </a:t>
            </a:r>
            <a:r>
              <a:rPr lang="en-US" sz="2400" b="1" u="sng" dirty="0">
                <a:effectLst/>
                <a:ea typeface="Calibri" panose="020F0502020204030204" pitchFamily="34" charset="0"/>
                <a:cs typeface="Times New Roman" panose="02020603050405020304" pitchFamily="18" charset="0"/>
              </a:rPr>
              <a:t>by Zoom </a:t>
            </a:r>
            <a:r>
              <a:rPr lang="en-US" sz="2400" dirty="0">
                <a:effectLst/>
                <a:ea typeface="Calibri" panose="020F0502020204030204" pitchFamily="34" charset="0"/>
                <a:cs typeface="Times New Roman" panose="02020603050405020304" pitchFamily="18" charset="0"/>
              </a:rPr>
              <a:t>unless arranged otherwise in advance. </a:t>
            </a:r>
          </a:p>
        </p:txBody>
      </p:sp>
      <p:pic>
        <p:nvPicPr>
          <p:cNvPr id="7" name="Picture 6">
            <a:extLst>
              <a:ext uri="{FF2B5EF4-FFF2-40B4-BE49-F238E27FC236}">
                <a16:creationId xmlns:a16="http://schemas.microsoft.com/office/drawing/2014/main" id="{FB85D007-138F-4044-AD8A-659E0889A7A9}"/>
              </a:ext>
            </a:extLst>
          </p:cNvPr>
          <p:cNvPicPr>
            <a:picLocks noChangeAspect="1"/>
          </p:cNvPicPr>
          <p:nvPr/>
        </p:nvPicPr>
        <p:blipFill>
          <a:blip r:embed="rId4"/>
          <a:stretch>
            <a:fillRect/>
          </a:stretch>
        </p:blipFill>
        <p:spPr>
          <a:xfrm>
            <a:off x="1261872" y="2464814"/>
            <a:ext cx="7348728" cy="4316986"/>
          </a:xfrm>
          <a:prstGeom prst="rect">
            <a:avLst/>
          </a:prstGeom>
        </p:spPr>
      </p:pic>
      <p:sp>
        <p:nvSpPr>
          <p:cNvPr id="5" name="Title 1">
            <a:extLst>
              <a:ext uri="{FF2B5EF4-FFF2-40B4-BE49-F238E27FC236}">
                <a16:creationId xmlns:a16="http://schemas.microsoft.com/office/drawing/2014/main" id="{F437DC18-F235-4588-BBC9-31299ECA7DF3}"/>
              </a:ext>
            </a:extLst>
          </p:cNvPr>
          <p:cNvSpPr txBox="1">
            <a:spLocks/>
          </p:cNvSpPr>
          <p:nvPr/>
        </p:nvSpPr>
        <p:spPr>
          <a:xfrm>
            <a:off x="454152" y="365760"/>
            <a:ext cx="10500360"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Introduction &amp; Syllabus</a:t>
            </a:r>
          </a:p>
        </p:txBody>
      </p:sp>
    </p:spTree>
    <p:extLst>
      <p:ext uri="{BB962C8B-B14F-4D97-AF65-F5344CB8AC3E}">
        <p14:creationId xmlns:p14="http://schemas.microsoft.com/office/powerpoint/2010/main" val="16247992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1" y="234677"/>
            <a:ext cx="8077200" cy="701040"/>
          </a:xfrm>
        </p:spPr>
        <p:txBody>
          <a:bodyPr>
            <a:normAutofit/>
          </a:bodyPr>
          <a:lstStyle/>
          <a:p>
            <a:r>
              <a:rPr lang="en-US" dirty="0"/>
              <a:t>Estimating an ATE</a:t>
            </a:r>
          </a:p>
        </p:txBody>
      </p:sp>
      <p:sp>
        <p:nvSpPr>
          <p:cNvPr id="3" name="Content Placeholder 2"/>
          <p:cNvSpPr>
            <a:spLocks noGrp="1"/>
          </p:cNvSpPr>
          <p:nvPr>
            <p:ph idx="1"/>
          </p:nvPr>
        </p:nvSpPr>
        <p:spPr>
          <a:xfrm>
            <a:off x="1066801" y="990600"/>
            <a:ext cx="8381999" cy="5638800"/>
          </a:xfrm>
        </p:spPr>
        <p:txBody>
          <a:bodyPr>
            <a:noAutofit/>
          </a:bodyPr>
          <a:lstStyle/>
          <a:p>
            <a:pPr marL="0" indent="0">
              <a:buNone/>
            </a:pPr>
            <a:r>
              <a:rPr lang="en-US" sz="2400" dirty="0"/>
              <a:t>What does the estimated ATE mean?</a:t>
            </a:r>
          </a:p>
          <a:p>
            <a:r>
              <a:rPr lang="en-US" sz="2400" dirty="0"/>
              <a:t>Does this mean surgery has a negative effect?  </a:t>
            </a:r>
          </a:p>
          <a:p>
            <a:pPr marL="0" indent="0">
              <a:buNone/>
            </a:pPr>
            <a:endParaRPr lang="en-US" sz="2400" dirty="0">
              <a:solidFill>
                <a:srgbClr val="0070C0"/>
              </a:solidFill>
            </a:endParaRPr>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p:txBody>
      </p:sp>
    </p:spTree>
    <p:extLst>
      <p:ext uri="{BB962C8B-B14F-4D97-AF65-F5344CB8AC3E}">
        <p14:creationId xmlns:p14="http://schemas.microsoft.com/office/powerpoint/2010/main" val="16880710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1" y="234677"/>
            <a:ext cx="8077200" cy="701040"/>
          </a:xfrm>
        </p:spPr>
        <p:txBody>
          <a:bodyPr>
            <a:normAutofit/>
          </a:bodyPr>
          <a:lstStyle/>
          <a:p>
            <a:r>
              <a:rPr lang="en-US" dirty="0"/>
              <a:t>Estimating an ATE</a:t>
            </a:r>
          </a:p>
        </p:txBody>
      </p:sp>
      <p:sp>
        <p:nvSpPr>
          <p:cNvPr id="3" name="Content Placeholder 2"/>
          <p:cNvSpPr>
            <a:spLocks noGrp="1"/>
          </p:cNvSpPr>
          <p:nvPr>
            <p:ph idx="1"/>
          </p:nvPr>
        </p:nvSpPr>
        <p:spPr>
          <a:xfrm>
            <a:off x="1066801" y="990600"/>
            <a:ext cx="8381999" cy="5638800"/>
          </a:xfrm>
        </p:spPr>
        <p:txBody>
          <a:bodyPr>
            <a:noAutofit/>
          </a:bodyPr>
          <a:lstStyle/>
          <a:p>
            <a:pPr marL="0" indent="0">
              <a:buNone/>
            </a:pPr>
            <a:r>
              <a:rPr lang="en-US" sz="2400" dirty="0"/>
              <a:t>What does the estimated ATE mean?</a:t>
            </a:r>
          </a:p>
          <a:p>
            <a:r>
              <a:rPr lang="en-US" sz="2400" dirty="0"/>
              <a:t>Does this mean surgery has a negative effect?</a:t>
            </a:r>
          </a:p>
          <a:p>
            <a:r>
              <a:rPr lang="en-US" sz="2400" dirty="0"/>
              <a:t>This statistic suffers from “selection bias” arising from </a:t>
            </a:r>
            <a:r>
              <a:rPr lang="en-US" sz="2400" b="1" dirty="0"/>
              <a:t>sorting</a:t>
            </a:r>
          </a:p>
          <a:p>
            <a:endParaRPr lang="en-US" sz="2400" b="1" dirty="0"/>
          </a:p>
          <a:p>
            <a:pPr marL="0" indent="0">
              <a:buNone/>
            </a:pPr>
            <a:r>
              <a:rPr lang="en-US" sz="2400" b="1" dirty="0">
                <a:solidFill>
                  <a:schemeClr val="accent3">
                    <a:lumMod val="50000"/>
                  </a:schemeClr>
                </a:solidFill>
              </a:rPr>
              <a:t>This is why assumptions are so important for econometrics!</a:t>
            </a:r>
          </a:p>
          <a:p>
            <a:pPr marL="0" indent="0">
              <a:buNone/>
            </a:pPr>
            <a:r>
              <a:rPr lang="en-US" sz="2400" dirty="0"/>
              <a:t>  </a:t>
            </a:r>
          </a:p>
          <a:p>
            <a:pPr marL="0" indent="0">
              <a:buNone/>
            </a:pPr>
            <a:endParaRPr lang="en-US" sz="2400" dirty="0">
              <a:solidFill>
                <a:srgbClr val="0070C0"/>
              </a:solidFill>
            </a:endParaRPr>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p:txBody>
      </p:sp>
    </p:spTree>
    <p:extLst>
      <p:ext uri="{BB962C8B-B14F-4D97-AF65-F5344CB8AC3E}">
        <p14:creationId xmlns:p14="http://schemas.microsoft.com/office/powerpoint/2010/main" val="45502606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1" y="234677"/>
            <a:ext cx="8077200" cy="701040"/>
          </a:xfrm>
        </p:spPr>
        <p:txBody>
          <a:bodyPr>
            <a:normAutofit/>
          </a:bodyPr>
          <a:lstStyle/>
          <a:p>
            <a:r>
              <a:rPr lang="en-US" dirty="0"/>
              <a:t>Estimating an ATE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066801" y="990600"/>
                <a:ext cx="9448799" cy="5638800"/>
              </a:xfrm>
            </p:spPr>
            <p:txBody>
              <a:bodyPr>
                <a:noAutofit/>
              </a:bodyPr>
              <a:lstStyle/>
              <a:p>
                <a:pPr marL="0" indent="0">
                  <a:buNone/>
                </a:pPr>
                <a:r>
                  <a:rPr lang="en-US" sz="2400" dirty="0"/>
                  <a:t>What does the estimated ATE mean?</a:t>
                </a:r>
              </a:p>
              <a:p>
                <a:r>
                  <a:rPr lang="en-US" sz="2400" dirty="0"/>
                  <a:t>Does this mean surgery has a negative effect?</a:t>
                </a:r>
              </a:p>
              <a:p>
                <a:r>
                  <a:rPr lang="en-US" sz="2400" dirty="0"/>
                  <a:t>This statistic suffers from “selection bias” arising from </a:t>
                </a:r>
                <a:r>
                  <a:rPr lang="en-US" sz="2400" b="1" dirty="0"/>
                  <a:t>sorting</a:t>
                </a:r>
              </a:p>
              <a:p>
                <a:endParaRPr lang="en-US" sz="2400" b="1" dirty="0"/>
              </a:p>
              <a:p>
                <a:pPr marL="0" indent="0">
                  <a:buNone/>
                </a:pPr>
                <a:r>
                  <a:rPr lang="en-US" sz="2400" b="1" dirty="0">
                    <a:solidFill>
                      <a:schemeClr val="accent3">
                        <a:lumMod val="50000"/>
                      </a:schemeClr>
                    </a:solidFill>
                  </a:rPr>
                  <a:t>This is why assumptions are so important for econometrics!</a:t>
                </a:r>
              </a:p>
              <a:p>
                <a:pPr marL="0" indent="0">
                  <a:buNone/>
                </a:pPr>
                <a:r>
                  <a:rPr lang="en-US" sz="2400" b="1" u="sng" dirty="0">
                    <a:solidFill>
                      <a:schemeClr val="accent3">
                        <a:lumMod val="75000"/>
                      </a:schemeClr>
                    </a:solidFill>
                  </a:rPr>
                  <a:t>Example: </a:t>
                </a:r>
                <a:r>
                  <a:rPr lang="en-US" sz="2400" dirty="0"/>
                  <a:t>Independence assumption </a:t>
                </a:r>
                <a14:m>
                  <m:oMath xmlns:m="http://schemas.openxmlformats.org/officeDocument/2006/math">
                    <m:d>
                      <m:dPr>
                        <m:ctrlPr>
                          <a:rPr lang="en-US" sz="2400" b="0" i="1" smtClean="0">
                            <a:latin typeface="Cambria Math" panose="02040503050406030204" pitchFamily="18" charset="0"/>
                          </a:rPr>
                        </m:ctrlPr>
                      </m:dPr>
                      <m:e>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𝑌</m:t>
                            </m:r>
                          </m:e>
                          <m:sup>
                            <m:r>
                              <a:rPr lang="en-US" sz="2400" b="0" i="1" smtClean="0">
                                <a:latin typeface="Cambria Math" panose="02040503050406030204" pitchFamily="18" charset="0"/>
                              </a:rPr>
                              <m:t>1</m:t>
                            </m:r>
                          </m:sup>
                        </m:sSup>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𝑌</m:t>
                            </m:r>
                          </m:e>
                          <m:sup>
                            <m:r>
                              <a:rPr lang="en-US" sz="2400" b="0" i="1" smtClean="0">
                                <a:latin typeface="Cambria Math" panose="02040503050406030204" pitchFamily="18" charset="0"/>
                              </a:rPr>
                              <m:t>0</m:t>
                            </m:r>
                          </m:sup>
                        </m:sSup>
                      </m:e>
                    </m:d>
                    <m:r>
                      <a:rPr lang="en-US" sz="2400" b="0" i="1" smtClean="0">
                        <a:latin typeface="Cambria Math" panose="02040503050406030204" pitchFamily="18" charset="0"/>
                      </a:rPr>
                      <m:t>⊥</m:t>
                    </m:r>
                    <m:r>
                      <a:rPr lang="en-US" sz="2400" b="0" i="1" smtClean="0">
                        <a:latin typeface="Cambria Math" panose="02040503050406030204" pitchFamily="18" charset="0"/>
                      </a:rPr>
                      <m:t>𝐷</m:t>
                    </m:r>
                  </m:oMath>
                </a14:m>
                <a:endParaRPr lang="en-US" sz="2400" dirty="0"/>
              </a:p>
              <a:p>
                <a:r>
                  <a:rPr lang="en-US" sz="2400" dirty="0"/>
                  <a:t>Surgery assigned to an individual </a:t>
                </a:r>
                <a:r>
                  <a:rPr lang="en-US" sz="2400" i="1" dirty="0"/>
                  <a:t>not based </a:t>
                </a:r>
                <a:r>
                  <a:rPr lang="en-US" sz="2400" dirty="0"/>
                  <a:t>on potential outcome</a:t>
                </a:r>
              </a:p>
              <a:p>
                <a:r>
                  <a:rPr lang="en-US" sz="2400" dirty="0"/>
                  <a:t>Quasi-randomness of data/setting </a:t>
                </a:r>
                <a14:m>
                  <m:oMath xmlns:m="http://schemas.openxmlformats.org/officeDocument/2006/math">
                    <m:r>
                      <a:rPr lang="en-US" sz="2400" b="0" i="1" smtClean="0">
                        <a:latin typeface="Cambria Math" panose="02040503050406030204" pitchFamily="18" charset="0"/>
                      </a:rPr>
                      <m:t>⇒</m:t>
                    </m:r>
                  </m:oMath>
                </a14:m>
                <a:r>
                  <a:rPr lang="en-US" sz="2400" b="1" dirty="0">
                    <a:solidFill>
                      <a:schemeClr val="accent2">
                        <a:lumMod val="75000"/>
                      </a:schemeClr>
                    </a:solidFill>
                  </a:rPr>
                  <a:t> then </a:t>
                </a:r>
                <a14:m>
                  <m:oMath xmlns:m="http://schemas.openxmlformats.org/officeDocument/2006/math">
                    <m:acc>
                      <m:accPr>
                        <m:chr m:val="̂"/>
                        <m:ctrlPr>
                          <a:rPr lang="en-US" sz="2400" b="1" i="1" smtClean="0">
                            <a:solidFill>
                              <a:schemeClr val="accent2">
                                <a:lumMod val="75000"/>
                              </a:schemeClr>
                            </a:solidFill>
                            <a:latin typeface="Cambria Math" panose="02040503050406030204" pitchFamily="18" charset="0"/>
                          </a:rPr>
                        </m:ctrlPr>
                      </m:accPr>
                      <m:e>
                        <m:r>
                          <a:rPr lang="en-US" sz="2400" b="1" i="1" smtClean="0">
                            <a:solidFill>
                              <a:schemeClr val="accent2">
                                <a:lumMod val="75000"/>
                              </a:schemeClr>
                            </a:solidFill>
                            <a:latin typeface="Cambria Math" panose="02040503050406030204" pitchFamily="18" charset="0"/>
                          </a:rPr>
                          <m:t>𝑨𝑻𝑬</m:t>
                        </m:r>
                      </m:e>
                    </m:acc>
                    <m:r>
                      <a:rPr lang="en-US" sz="2400" b="1" i="1" dirty="0" smtClean="0">
                        <a:solidFill>
                          <a:schemeClr val="accent2">
                            <a:lumMod val="75000"/>
                          </a:schemeClr>
                        </a:solidFill>
                        <a:latin typeface="Cambria Math" panose="02040503050406030204" pitchFamily="18" charset="0"/>
                      </a:rPr>
                      <m:t>=</m:t>
                    </m:r>
                    <m:r>
                      <a:rPr lang="en-US" sz="2400" b="1" i="1" dirty="0" smtClean="0">
                        <a:solidFill>
                          <a:schemeClr val="accent2">
                            <a:lumMod val="75000"/>
                          </a:schemeClr>
                        </a:solidFill>
                        <a:latin typeface="Cambria Math" panose="02040503050406030204" pitchFamily="18" charset="0"/>
                      </a:rPr>
                      <m:t>𝑨𝑻𝑬</m:t>
                    </m:r>
                  </m:oMath>
                </a14:m>
                <a:endParaRPr lang="en-US" sz="2400" dirty="0">
                  <a:solidFill>
                    <a:schemeClr val="accent2">
                      <a:lumMod val="75000"/>
                    </a:schemeClr>
                  </a:solidFill>
                </a:endParaRPr>
              </a:p>
              <a:p>
                <a:pPr marL="0" indent="0">
                  <a:buNone/>
                </a:pPr>
                <a:endParaRPr lang="en-US" sz="2400" b="1" dirty="0"/>
              </a:p>
              <a:p>
                <a:pPr marL="0" indent="0">
                  <a:buNone/>
                </a:pPr>
                <a:r>
                  <a:rPr lang="en-US" sz="2400" dirty="0"/>
                  <a:t>  </a:t>
                </a:r>
              </a:p>
              <a:p>
                <a:pPr marL="0" indent="0">
                  <a:buNone/>
                </a:pPr>
                <a:endParaRPr lang="en-US" sz="2400" dirty="0">
                  <a:solidFill>
                    <a:srgbClr val="0070C0"/>
                  </a:solidFill>
                </a:endParaRPr>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066801" y="990600"/>
                <a:ext cx="9448799" cy="5638800"/>
              </a:xfrm>
              <a:blipFill>
                <a:blip r:embed="rId3"/>
                <a:stretch>
                  <a:fillRect l="-968" t="-1189"/>
                </a:stretch>
              </a:blipFill>
            </p:spPr>
            <p:txBody>
              <a:bodyPr/>
              <a:lstStyle/>
              <a:p>
                <a:r>
                  <a:rPr lang="en-US">
                    <a:noFill/>
                  </a:rPr>
                  <a:t> </a:t>
                </a:r>
              </a:p>
            </p:txBody>
          </p:sp>
        </mc:Fallback>
      </mc:AlternateContent>
    </p:spTree>
    <p:extLst>
      <p:ext uri="{BB962C8B-B14F-4D97-AF65-F5344CB8AC3E}">
        <p14:creationId xmlns:p14="http://schemas.microsoft.com/office/powerpoint/2010/main" val="171270797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1" y="234677"/>
            <a:ext cx="8077200" cy="701040"/>
          </a:xfrm>
        </p:spPr>
        <p:txBody>
          <a:bodyPr>
            <a:normAutofit/>
          </a:bodyPr>
          <a:lstStyle/>
          <a:p>
            <a:r>
              <a:rPr lang="en-US" dirty="0"/>
              <a:t>Independence Assumption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066801" y="1066800"/>
                <a:ext cx="9829799" cy="5562600"/>
              </a:xfrm>
            </p:spPr>
            <p:txBody>
              <a:bodyPr>
                <a:noAutofit/>
              </a:bodyPr>
              <a:lstStyle/>
              <a:p>
                <a:pPr marL="0" indent="0">
                  <a:buNone/>
                </a:pPr>
                <a:r>
                  <a:rPr lang="en-US" sz="2400" dirty="0"/>
                  <a:t>Independence implies:</a:t>
                </a:r>
                <a14:m>
                  <m:oMath xmlns:m="http://schemas.openxmlformats.org/officeDocument/2006/math">
                    <m:r>
                      <a:rPr lang="en-US" sz="2400" b="0" i="0" smtClean="0">
                        <a:latin typeface="Cambria Math" panose="02040503050406030204" pitchFamily="18" charset="0"/>
                      </a:rPr>
                      <m:t> </m:t>
                    </m:r>
                    <m:r>
                      <a:rPr lang="en-US" sz="2400" i="1">
                        <a:latin typeface="Cambria Math" panose="02040503050406030204" pitchFamily="18" charset="0"/>
                      </a:rPr>
                      <m:t>𝔼</m:t>
                    </m:r>
                    <m:d>
                      <m:dPr>
                        <m:begChr m:val="["/>
                        <m:endChr m:val="]"/>
                        <m:ctrlPr>
                          <a:rPr lang="en-US" sz="2400" b="0" i="1" smtClean="0">
                            <a:latin typeface="Cambria Math" panose="02040503050406030204" pitchFamily="18" charset="0"/>
                          </a:rPr>
                        </m:ctrlPr>
                      </m:dPr>
                      <m:e>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𝑌</m:t>
                            </m:r>
                          </m:e>
                          <m:sup>
                            <m:r>
                              <a:rPr lang="en-US" sz="2400" b="0" i="1" smtClean="0">
                                <a:latin typeface="Cambria Math" panose="02040503050406030204" pitchFamily="18" charset="0"/>
                              </a:rPr>
                              <m:t>1</m:t>
                            </m:r>
                          </m:sup>
                        </m:sSup>
                      </m:e>
                      <m:e>
                        <m:r>
                          <a:rPr lang="en-US" sz="2400" b="0" i="1" smtClean="0">
                            <a:latin typeface="Cambria Math" panose="02040503050406030204" pitchFamily="18" charset="0"/>
                          </a:rPr>
                          <m:t>𝐷</m:t>
                        </m:r>
                        <m:r>
                          <a:rPr lang="en-US" sz="2400" b="0" i="1" smtClean="0">
                            <a:latin typeface="Cambria Math" panose="02040503050406030204" pitchFamily="18" charset="0"/>
                          </a:rPr>
                          <m:t>=1</m:t>
                        </m:r>
                      </m:e>
                    </m:d>
                    <m:r>
                      <a:rPr lang="en-US" sz="2400" b="0" i="1" smtClean="0">
                        <a:latin typeface="Cambria Math" panose="02040503050406030204" pitchFamily="18" charset="0"/>
                      </a:rPr>
                      <m:t>−</m:t>
                    </m:r>
                    <m:r>
                      <a:rPr lang="en-US" sz="2400" i="1">
                        <a:latin typeface="Cambria Math" panose="02040503050406030204" pitchFamily="18" charset="0"/>
                      </a:rPr>
                      <m:t>𝔼</m:t>
                    </m:r>
                    <m:d>
                      <m:dPr>
                        <m:begChr m:val="["/>
                        <m:endChr m:val="]"/>
                        <m:ctrlPr>
                          <a:rPr lang="en-US" sz="2400" b="0" i="1" smtClean="0">
                            <a:latin typeface="Cambria Math" panose="02040503050406030204" pitchFamily="18" charset="0"/>
                          </a:rPr>
                        </m:ctrlPr>
                      </m:dPr>
                      <m:e>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𝑌</m:t>
                            </m:r>
                          </m:e>
                          <m:sup>
                            <m:r>
                              <a:rPr lang="en-US" sz="2400" b="0" i="1" smtClean="0">
                                <a:latin typeface="Cambria Math" panose="02040503050406030204" pitchFamily="18" charset="0"/>
                              </a:rPr>
                              <m:t>1</m:t>
                            </m:r>
                          </m:sup>
                        </m:sSup>
                      </m:e>
                      <m:e>
                        <m:r>
                          <a:rPr lang="en-US" sz="2400" b="0" i="1" smtClean="0">
                            <a:latin typeface="Cambria Math" panose="02040503050406030204" pitchFamily="18" charset="0"/>
                          </a:rPr>
                          <m:t>𝐷</m:t>
                        </m:r>
                        <m:r>
                          <a:rPr lang="en-US" sz="2400" b="0" i="1" smtClean="0">
                            <a:latin typeface="Cambria Math" panose="02040503050406030204" pitchFamily="18" charset="0"/>
                          </a:rPr>
                          <m:t>=0</m:t>
                        </m:r>
                      </m:e>
                    </m:d>
                    <m:r>
                      <a:rPr lang="en-US" sz="2400" b="0" i="1" smtClean="0">
                        <a:latin typeface="Cambria Math" panose="02040503050406030204" pitchFamily="18" charset="0"/>
                      </a:rPr>
                      <m:t>=0</m:t>
                    </m:r>
                  </m:oMath>
                </a14:m>
                <a:endParaRPr lang="en-US" sz="2400" dirty="0"/>
              </a:p>
              <a:p>
                <a:r>
                  <a:rPr lang="en-US" sz="2400" b="1" dirty="0"/>
                  <a:t>Does </a:t>
                </a:r>
                <a:r>
                  <a:rPr lang="en-US" sz="2400" b="1" i="1" dirty="0"/>
                  <a:t>not </a:t>
                </a:r>
                <a:r>
                  <a:rPr lang="en-US" sz="2400" b="1" dirty="0"/>
                  <a:t>imply:</a:t>
                </a:r>
                <a:r>
                  <a:rPr lang="en-US" sz="2400" b="0" dirty="0"/>
                  <a:t> </a:t>
                </a:r>
                <a14:m>
                  <m:oMath xmlns:m="http://schemas.openxmlformats.org/officeDocument/2006/math">
                    <m:r>
                      <a:rPr lang="en-US" sz="2400" b="0" i="1" smtClean="0">
                        <a:latin typeface="Cambria Math" panose="02040503050406030204" pitchFamily="18" charset="0"/>
                      </a:rPr>
                      <m:t>𝔼</m:t>
                    </m:r>
                    <m:d>
                      <m:dPr>
                        <m:begChr m:val="["/>
                        <m:endChr m:val="]"/>
                        <m:ctrlPr>
                          <a:rPr lang="en-US" sz="2400" b="0" i="1" smtClean="0">
                            <a:latin typeface="Cambria Math" panose="02040503050406030204" pitchFamily="18" charset="0"/>
                          </a:rPr>
                        </m:ctrlPr>
                      </m:dPr>
                      <m:e>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𝑌</m:t>
                            </m:r>
                          </m:e>
                          <m:sup>
                            <m:r>
                              <a:rPr lang="en-US" sz="2400" b="0" i="1" smtClean="0">
                                <a:latin typeface="Cambria Math" panose="02040503050406030204" pitchFamily="18" charset="0"/>
                              </a:rPr>
                              <m:t>1</m:t>
                            </m:r>
                          </m:sup>
                        </m:sSup>
                      </m:e>
                      <m:e>
                        <m:r>
                          <a:rPr lang="en-US" sz="2400" b="0" i="1" smtClean="0">
                            <a:latin typeface="Cambria Math" panose="02040503050406030204" pitchFamily="18" charset="0"/>
                          </a:rPr>
                          <m:t>𝐷</m:t>
                        </m:r>
                        <m:r>
                          <a:rPr lang="en-US" sz="2400" b="0" i="1" smtClean="0">
                            <a:latin typeface="Cambria Math" panose="02040503050406030204" pitchFamily="18" charset="0"/>
                          </a:rPr>
                          <m:t>=1</m:t>
                        </m:r>
                      </m:e>
                    </m:d>
                    <m:r>
                      <a:rPr lang="en-US" sz="2400" i="1">
                        <a:latin typeface="Cambria Math" panose="02040503050406030204" pitchFamily="18" charset="0"/>
                      </a:rPr>
                      <m:t>−</m:t>
                    </m:r>
                    <m:r>
                      <a:rPr lang="en-US" sz="2400" i="1">
                        <a:latin typeface="Cambria Math" panose="02040503050406030204" pitchFamily="18" charset="0"/>
                      </a:rPr>
                      <m:t>𝔼</m:t>
                    </m:r>
                    <m:d>
                      <m:dPr>
                        <m:begChr m:val="["/>
                        <m:endChr m:val="]"/>
                        <m:ctrlPr>
                          <a:rPr lang="en-US" sz="2400" b="0" i="1" smtClean="0">
                            <a:latin typeface="Cambria Math" panose="02040503050406030204" pitchFamily="18" charset="0"/>
                          </a:rPr>
                        </m:ctrlPr>
                      </m:dPr>
                      <m:e>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𝑌</m:t>
                            </m:r>
                          </m:e>
                          <m:sup>
                            <m:r>
                              <a:rPr lang="en-US" sz="2400" b="0" i="1" smtClean="0">
                                <a:latin typeface="Cambria Math" panose="02040503050406030204" pitchFamily="18" charset="0"/>
                              </a:rPr>
                              <m:t>0</m:t>
                            </m:r>
                          </m:sup>
                        </m:sSup>
                      </m:e>
                      <m:e>
                        <m:r>
                          <a:rPr lang="en-US" sz="2400" b="0" i="1" smtClean="0">
                            <a:latin typeface="Cambria Math" panose="02040503050406030204" pitchFamily="18" charset="0"/>
                          </a:rPr>
                          <m:t>𝐷</m:t>
                        </m:r>
                        <m:r>
                          <a:rPr lang="en-US" sz="2400" b="0" i="1" smtClean="0">
                            <a:latin typeface="Cambria Math" panose="02040503050406030204" pitchFamily="18" charset="0"/>
                          </a:rPr>
                          <m:t>=0</m:t>
                        </m:r>
                      </m:e>
                    </m:d>
                    <m:r>
                      <a:rPr lang="en-US" sz="2400" b="0" i="1" smtClean="0">
                        <a:latin typeface="Cambria Math" panose="02040503050406030204" pitchFamily="18" charset="0"/>
                      </a:rPr>
                      <m:t>=0</m:t>
                    </m:r>
                  </m:oMath>
                </a14:m>
                <a:endParaRPr lang="en-US" sz="2400" dirty="0"/>
              </a:p>
              <a:p>
                <a:r>
                  <a:rPr lang="en-US" sz="2400" b="1" dirty="0"/>
                  <a:t>Nor does it imply: </a:t>
                </a:r>
                <a14:m>
                  <m:oMath xmlns:m="http://schemas.openxmlformats.org/officeDocument/2006/math">
                    <m:r>
                      <a:rPr lang="en-US" sz="2400" b="0" i="1" smtClean="0">
                        <a:latin typeface="Cambria Math" panose="02040503050406030204" pitchFamily="18" charset="0"/>
                      </a:rPr>
                      <m:t>𝔼</m:t>
                    </m:r>
                    <m:d>
                      <m:dPr>
                        <m:begChr m:val="["/>
                        <m:endChr m:val="]"/>
                        <m:ctrlPr>
                          <a:rPr lang="en-US" sz="2400" b="0" i="1" smtClean="0">
                            <a:latin typeface="Cambria Math" panose="02040503050406030204" pitchFamily="18" charset="0"/>
                          </a:rPr>
                        </m:ctrlPr>
                      </m:dPr>
                      <m:e>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𝑌</m:t>
                            </m:r>
                          </m:e>
                          <m:sup>
                            <m:r>
                              <a:rPr lang="en-US" sz="2400" b="0" i="1" smtClean="0">
                                <a:latin typeface="Cambria Math" panose="02040503050406030204" pitchFamily="18" charset="0"/>
                              </a:rPr>
                              <m:t>1</m:t>
                            </m:r>
                          </m:sup>
                        </m:sSup>
                      </m:e>
                      <m:e>
                        <m:r>
                          <a:rPr lang="en-US" sz="2400" b="0" i="1" smtClean="0">
                            <a:latin typeface="Cambria Math" panose="02040503050406030204" pitchFamily="18" charset="0"/>
                          </a:rPr>
                          <m:t>𝐷</m:t>
                        </m:r>
                        <m:r>
                          <a:rPr lang="en-US" sz="2400" b="0" i="1" smtClean="0">
                            <a:latin typeface="Cambria Math" panose="02040503050406030204" pitchFamily="18" charset="0"/>
                          </a:rPr>
                          <m:t>=1</m:t>
                        </m:r>
                      </m:e>
                    </m:d>
                    <m:r>
                      <a:rPr lang="en-US" sz="2400" i="1">
                        <a:latin typeface="Cambria Math" panose="02040503050406030204" pitchFamily="18" charset="0"/>
                      </a:rPr>
                      <m:t>−</m:t>
                    </m:r>
                    <m:r>
                      <a:rPr lang="en-US" sz="2400" i="1">
                        <a:latin typeface="Cambria Math" panose="02040503050406030204" pitchFamily="18" charset="0"/>
                      </a:rPr>
                      <m:t>𝔼</m:t>
                    </m:r>
                    <m:d>
                      <m:dPr>
                        <m:begChr m:val="["/>
                        <m:endChr m:val="]"/>
                        <m:ctrlPr>
                          <a:rPr lang="en-US" sz="2400" b="0" i="1" smtClean="0">
                            <a:latin typeface="Cambria Math" panose="02040503050406030204" pitchFamily="18" charset="0"/>
                          </a:rPr>
                        </m:ctrlPr>
                      </m:dPr>
                      <m:e>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𝑌</m:t>
                            </m:r>
                          </m:e>
                          <m:sup>
                            <m:r>
                              <a:rPr lang="en-US" sz="2400" b="0" i="1" smtClean="0">
                                <a:latin typeface="Cambria Math" panose="02040503050406030204" pitchFamily="18" charset="0"/>
                              </a:rPr>
                              <m:t>0</m:t>
                            </m:r>
                          </m:sup>
                        </m:sSup>
                      </m:e>
                      <m:e>
                        <m:r>
                          <a:rPr lang="en-US" sz="2400" b="0" i="1" smtClean="0">
                            <a:latin typeface="Cambria Math" panose="02040503050406030204" pitchFamily="18" charset="0"/>
                          </a:rPr>
                          <m:t>𝐷</m:t>
                        </m:r>
                        <m:r>
                          <a:rPr lang="en-US" sz="2400" b="0" i="1" smtClean="0">
                            <a:latin typeface="Cambria Math" panose="02040503050406030204" pitchFamily="18" charset="0"/>
                          </a:rPr>
                          <m:t>=1</m:t>
                        </m:r>
                      </m:e>
                    </m:d>
                    <m:r>
                      <a:rPr lang="en-US" sz="2400" b="0" i="1" smtClean="0">
                        <a:latin typeface="Cambria Math" panose="02040503050406030204" pitchFamily="18" charset="0"/>
                      </a:rPr>
                      <m:t>=0</m:t>
                    </m:r>
                  </m:oMath>
                </a14:m>
                <a:endParaRPr lang="en-US" sz="2400" dirty="0"/>
              </a:p>
              <a:p>
                <a:pPr marL="0" indent="0">
                  <a:buNone/>
                </a:pPr>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066801" y="1066800"/>
                <a:ext cx="9829799" cy="5562600"/>
              </a:xfrm>
              <a:blipFill>
                <a:blip r:embed="rId3"/>
                <a:stretch>
                  <a:fillRect l="-930" t="-1205"/>
                </a:stretch>
              </a:blipFill>
            </p:spPr>
            <p:txBody>
              <a:bodyPr/>
              <a:lstStyle/>
              <a:p>
                <a:r>
                  <a:rPr lang="en-US">
                    <a:noFill/>
                  </a:rPr>
                  <a:t> </a:t>
                </a:r>
              </a:p>
            </p:txBody>
          </p:sp>
        </mc:Fallback>
      </mc:AlternateContent>
    </p:spTree>
    <p:extLst>
      <p:ext uri="{BB962C8B-B14F-4D97-AF65-F5344CB8AC3E}">
        <p14:creationId xmlns:p14="http://schemas.microsoft.com/office/powerpoint/2010/main" val="350848927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1" y="234677"/>
            <a:ext cx="8077200" cy="701040"/>
          </a:xfrm>
        </p:spPr>
        <p:txBody>
          <a:bodyPr>
            <a:normAutofit/>
          </a:bodyPr>
          <a:lstStyle/>
          <a:p>
            <a:r>
              <a:rPr lang="en-US" dirty="0"/>
              <a:t>Independence Assumption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066801" y="1066800"/>
                <a:ext cx="9829799" cy="5562600"/>
              </a:xfrm>
            </p:spPr>
            <p:txBody>
              <a:bodyPr>
                <a:noAutofit/>
              </a:bodyPr>
              <a:lstStyle/>
              <a:p>
                <a:pPr marL="0" indent="0">
                  <a:buNone/>
                </a:pPr>
                <a:r>
                  <a:rPr lang="en-US" sz="2400" dirty="0"/>
                  <a:t>Independence implies:</a:t>
                </a:r>
                <a14:m>
                  <m:oMath xmlns:m="http://schemas.openxmlformats.org/officeDocument/2006/math">
                    <m:r>
                      <a:rPr lang="en-US" sz="2400" b="0" i="0" smtClean="0">
                        <a:latin typeface="Cambria Math" panose="02040503050406030204" pitchFamily="18" charset="0"/>
                      </a:rPr>
                      <m:t> </m:t>
                    </m:r>
                    <m:r>
                      <a:rPr lang="en-US" sz="2400" i="1">
                        <a:latin typeface="Cambria Math" panose="02040503050406030204" pitchFamily="18" charset="0"/>
                      </a:rPr>
                      <m:t>𝔼</m:t>
                    </m:r>
                    <m:d>
                      <m:dPr>
                        <m:begChr m:val="["/>
                        <m:endChr m:val="]"/>
                        <m:ctrlPr>
                          <a:rPr lang="en-US" sz="2400" b="0" i="1" smtClean="0">
                            <a:latin typeface="Cambria Math" panose="02040503050406030204" pitchFamily="18" charset="0"/>
                          </a:rPr>
                        </m:ctrlPr>
                      </m:dPr>
                      <m:e>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𝑌</m:t>
                            </m:r>
                          </m:e>
                          <m:sup>
                            <m:r>
                              <a:rPr lang="en-US" sz="2400" b="0" i="1" smtClean="0">
                                <a:latin typeface="Cambria Math" panose="02040503050406030204" pitchFamily="18" charset="0"/>
                              </a:rPr>
                              <m:t>1</m:t>
                            </m:r>
                          </m:sup>
                        </m:sSup>
                      </m:e>
                      <m:e>
                        <m:r>
                          <a:rPr lang="en-US" sz="2400" b="0" i="1" smtClean="0">
                            <a:latin typeface="Cambria Math" panose="02040503050406030204" pitchFamily="18" charset="0"/>
                          </a:rPr>
                          <m:t>𝐷</m:t>
                        </m:r>
                        <m:r>
                          <a:rPr lang="en-US" sz="2400" b="0" i="1" smtClean="0">
                            <a:latin typeface="Cambria Math" panose="02040503050406030204" pitchFamily="18" charset="0"/>
                          </a:rPr>
                          <m:t>=1</m:t>
                        </m:r>
                      </m:e>
                    </m:d>
                    <m:r>
                      <a:rPr lang="en-US" sz="2400" b="0" i="1" smtClean="0">
                        <a:latin typeface="Cambria Math" panose="02040503050406030204" pitchFamily="18" charset="0"/>
                      </a:rPr>
                      <m:t>−</m:t>
                    </m:r>
                    <m:r>
                      <a:rPr lang="en-US" sz="2400" i="1">
                        <a:latin typeface="Cambria Math" panose="02040503050406030204" pitchFamily="18" charset="0"/>
                      </a:rPr>
                      <m:t>𝔼</m:t>
                    </m:r>
                    <m:d>
                      <m:dPr>
                        <m:begChr m:val="["/>
                        <m:endChr m:val="]"/>
                        <m:ctrlPr>
                          <a:rPr lang="en-US" sz="2400" b="0" i="1" smtClean="0">
                            <a:latin typeface="Cambria Math" panose="02040503050406030204" pitchFamily="18" charset="0"/>
                          </a:rPr>
                        </m:ctrlPr>
                      </m:dPr>
                      <m:e>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𝑌</m:t>
                            </m:r>
                          </m:e>
                          <m:sup>
                            <m:r>
                              <a:rPr lang="en-US" sz="2400" b="0" i="1" smtClean="0">
                                <a:latin typeface="Cambria Math" panose="02040503050406030204" pitchFamily="18" charset="0"/>
                              </a:rPr>
                              <m:t>1</m:t>
                            </m:r>
                          </m:sup>
                        </m:sSup>
                      </m:e>
                      <m:e>
                        <m:r>
                          <a:rPr lang="en-US" sz="2400" b="0" i="1" smtClean="0">
                            <a:latin typeface="Cambria Math" panose="02040503050406030204" pitchFamily="18" charset="0"/>
                          </a:rPr>
                          <m:t>𝐷</m:t>
                        </m:r>
                        <m:r>
                          <a:rPr lang="en-US" sz="2400" b="0" i="1" smtClean="0">
                            <a:latin typeface="Cambria Math" panose="02040503050406030204" pitchFamily="18" charset="0"/>
                          </a:rPr>
                          <m:t>=0</m:t>
                        </m:r>
                      </m:e>
                    </m:d>
                    <m:r>
                      <a:rPr lang="en-US" sz="2400" b="0" i="1" smtClean="0">
                        <a:latin typeface="Cambria Math" panose="02040503050406030204" pitchFamily="18" charset="0"/>
                      </a:rPr>
                      <m:t>=0</m:t>
                    </m:r>
                  </m:oMath>
                </a14:m>
                <a:endParaRPr lang="en-US" sz="2400" dirty="0"/>
              </a:p>
              <a:p>
                <a:r>
                  <a:rPr lang="en-US" sz="2400" b="1" dirty="0"/>
                  <a:t>Does </a:t>
                </a:r>
                <a:r>
                  <a:rPr lang="en-US" sz="2400" b="1" i="1" dirty="0"/>
                  <a:t>not </a:t>
                </a:r>
                <a:r>
                  <a:rPr lang="en-US" sz="2400" b="1" dirty="0"/>
                  <a:t>imply:</a:t>
                </a:r>
                <a:r>
                  <a:rPr lang="en-US" sz="2400" b="0" dirty="0"/>
                  <a:t> </a:t>
                </a:r>
                <a14:m>
                  <m:oMath xmlns:m="http://schemas.openxmlformats.org/officeDocument/2006/math">
                    <m:r>
                      <a:rPr lang="en-US" sz="2400" b="0" i="1" smtClean="0">
                        <a:latin typeface="Cambria Math" panose="02040503050406030204" pitchFamily="18" charset="0"/>
                      </a:rPr>
                      <m:t>𝔼</m:t>
                    </m:r>
                    <m:d>
                      <m:dPr>
                        <m:begChr m:val="["/>
                        <m:endChr m:val="]"/>
                        <m:ctrlPr>
                          <a:rPr lang="en-US" sz="2400" b="0" i="1" smtClean="0">
                            <a:latin typeface="Cambria Math" panose="02040503050406030204" pitchFamily="18" charset="0"/>
                          </a:rPr>
                        </m:ctrlPr>
                      </m:dPr>
                      <m:e>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𝑌</m:t>
                            </m:r>
                          </m:e>
                          <m:sup>
                            <m:r>
                              <a:rPr lang="en-US" sz="2400" b="0" i="1" smtClean="0">
                                <a:latin typeface="Cambria Math" panose="02040503050406030204" pitchFamily="18" charset="0"/>
                              </a:rPr>
                              <m:t>1</m:t>
                            </m:r>
                          </m:sup>
                        </m:sSup>
                      </m:e>
                      <m:e>
                        <m:r>
                          <a:rPr lang="en-US" sz="2400" b="0" i="1" smtClean="0">
                            <a:latin typeface="Cambria Math" panose="02040503050406030204" pitchFamily="18" charset="0"/>
                          </a:rPr>
                          <m:t>𝐷</m:t>
                        </m:r>
                        <m:r>
                          <a:rPr lang="en-US" sz="2400" b="0" i="1" smtClean="0">
                            <a:latin typeface="Cambria Math" panose="02040503050406030204" pitchFamily="18" charset="0"/>
                          </a:rPr>
                          <m:t>=1</m:t>
                        </m:r>
                      </m:e>
                    </m:d>
                    <m:r>
                      <a:rPr lang="en-US" sz="2400" i="1">
                        <a:latin typeface="Cambria Math" panose="02040503050406030204" pitchFamily="18" charset="0"/>
                      </a:rPr>
                      <m:t>−</m:t>
                    </m:r>
                    <m:r>
                      <a:rPr lang="en-US" sz="2400" i="1">
                        <a:latin typeface="Cambria Math" panose="02040503050406030204" pitchFamily="18" charset="0"/>
                      </a:rPr>
                      <m:t>𝔼</m:t>
                    </m:r>
                    <m:d>
                      <m:dPr>
                        <m:begChr m:val="["/>
                        <m:endChr m:val="]"/>
                        <m:ctrlPr>
                          <a:rPr lang="en-US" sz="2400" b="0" i="1" smtClean="0">
                            <a:latin typeface="Cambria Math" panose="02040503050406030204" pitchFamily="18" charset="0"/>
                          </a:rPr>
                        </m:ctrlPr>
                      </m:dPr>
                      <m:e>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𝑌</m:t>
                            </m:r>
                          </m:e>
                          <m:sup>
                            <m:r>
                              <a:rPr lang="en-US" sz="2400" b="0" i="1" smtClean="0">
                                <a:latin typeface="Cambria Math" panose="02040503050406030204" pitchFamily="18" charset="0"/>
                              </a:rPr>
                              <m:t>0</m:t>
                            </m:r>
                          </m:sup>
                        </m:sSup>
                      </m:e>
                      <m:e>
                        <m:r>
                          <a:rPr lang="en-US" sz="2400" b="0" i="1" smtClean="0">
                            <a:latin typeface="Cambria Math" panose="02040503050406030204" pitchFamily="18" charset="0"/>
                          </a:rPr>
                          <m:t>𝐷</m:t>
                        </m:r>
                        <m:r>
                          <a:rPr lang="en-US" sz="2400" b="0" i="1" smtClean="0">
                            <a:latin typeface="Cambria Math" panose="02040503050406030204" pitchFamily="18" charset="0"/>
                          </a:rPr>
                          <m:t>=0</m:t>
                        </m:r>
                      </m:e>
                    </m:d>
                    <m:r>
                      <a:rPr lang="en-US" sz="2400" b="0" i="1" smtClean="0">
                        <a:latin typeface="Cambria Math" panose="02040503050406030204" pitchFamily="18" charset="0"/>
                      </a:rPr>
                      <m:t>=0</m:t>
                    </m:r>
                  </m:oMath>
                </a14:m>
                <a:endParaRPr lang="en-US" sz="2400" dirty="0"/>
              </a:p>
              <a:p>
                <a:r>
                  <a:rPr lang="en-US" sz="2400" b="1" dirty="0"/>
                  <a:t>Nor does it imply: </a:t>
                </a:r>
                <a14:m>
                  <m:oMath xmlns:m="http://schemas.openxmlformats.org/officeDocument/2006/math">
                    <m:r>
                      <a:rPr lang="en-US" sz="2400" b="0" i="1" smtClean="0">
                        <a:latin typeface="Cambria Math" panose="02040503050406030204" pitchFamily="18" charset="0"/>
                      </a:rPr>
                      <m:t>𝔼</m:t>
                    </m:r>
                    <m:d>
                      <m:dPr>
                        <m:begChr m:val="["/>
                        <m:endChr m:val="]"/>
                        <m:ctrlPr>
                          <a:rPr lang="en-US" sz="2400" b="0" i="1" smtClean="0">
                            <a:latin typeface="Cambria Math" panose="02040503050406030204" pitchFamily="18" charset="0"/>
                          </a:rPr>
                        </m:ctrlPr>
                      </m:dPr>
                      <m:e>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𝑌</m:t>
                            </m:r>
                          </m:e>
                          <m:sup>
                            <m:r>
                              <a:rPr lang="en-US" sz="2400" b="0" i="1" smtClean="0">
                                <a:latin typeface="Cambria Math" panose="02040503050406030204" pitchFamily="18" charset="0"/>
                              </a:rPr>
                              <m:t>1</m:t>
                            </m:r>
                          </m:sup>
                        </m:sSup>
                      </m:e>
                      <m:e>
                        <m:r>
                          <a:rPr lang="en-US" sz="2400" b="0" i="1" smtClean="0">
                            <a:latin typeface="Cambria Math" panose="02040503050406030204" pitchFamily="18" charset="0"/>
                          </a:rPr>
                          <m:t>𝐷</m:t>
                        </m:r>
                        <m:r>
                          <a:rPr lang="en-US" sz="2400" b="0" i="1" smtClean="0">
                            <a:latin typeface="Cambria Math" panose="02040503050406030204" pitchFamily="18" charset="0"/>
                          </a:rPr>
                          <m:t>=1</m:t>
                        </m:r>
                      </m:e>
                    </m:d>
                    <m:r>
                      <a:rPr lang="en-US" sz="2400" i="1">
                        <a:latin typeface="Cambria Math" panose="02040503050406030204" pitchFamily="18" charset="0"/>
                      </a:rPr>
                      <m:t>−</m:t>
                    </m:r>
                    <m:r>
                      <a:rPr lang="en-US" sz="2400" i="1">
                        <a:latin typeface="Cambria Math" panose="02040503050406030204" pitchFamily="18" charset="0"/>
                      </a:rPr>
                      <m:t>𝔼</m:t>
                    </m:r>
                    <m:d>
                      <m:dPr>
                        <m:begChr m:val="["/>
                        <m:endChr m:val="]"/>
                        <m:ctrlPr>
                          <a:rPr lang="en-US" sz="2400" b="0" i="1" smtClean="0">
                            <a:latin typeface="Cambria Math" panose="02040503050406030204" pitchFamily="18" charset="0"/>
                          </a:rPr>
                        </m:ctrlPr>
                      </m:dPr>
                      <m:e>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𝑌</m:t>
                            </m:r>
                          </m:e>
                          <m:sup>
                            <m:r>
                              <a:rPr lang="en-US" sz="2400" b="0" i="1" smtClean="0">
                                <a:latin typeface="Cambria Math" panose="02040503050406030204" pitchFamily="18" charset="0"/>
                              </a:rPr>
                              <m:t>0</m:t>
                            </m:r>
                          </m:sup>
                        </m:sSup>
                      </m:e>
                      <m:e>
                        <m:r>
                          <a:rPr lang="en-US" sz="2400" b="0" i="1" smtClean="0">
                            <a:latin typeface="Cambria Math" panose="02040503050406030204" pitchFamily="18" charset="0"/>
                          </a:rPr>
                          <m:t>𝐷</m:t>
                        </m:r>
                        <m:r>
                          <a:rPr lang="en-US" sz="2400" b="0" i="1" smtClean="0">
                            <a:latin typeface="Cambria Math" panose="02040503050406030204" pitchFamily="18" charset="0"/>
                          </a:rPr>
                          <m:t>=1</m:t>
                        </m:r>
                      </m:e>
                    </m:d>
                    <m:r>
                      <a:rPr lang="en-US" sz="2400" b="0" i="1" smtClean="0">
                        <a:latin typeface="Cambria Math" panose="02040503050406030204" pitchFamily="18" charset="0"/>
                      </a:rPr>
                      <m:t>=0</m:t>
                    </m:r>
                  </m:oMath>
                </a14:m>
                <a:endParaRPr lang="en-US" sz="2400" dirty="0"/>
              </a:p>
              <a:p>
                <a:pPr marL="0" indent="0">
                  <a:buNone/>
                </a:pPr>
                <a:endParaRPr lang="en-US" sz="2400" dirty="0"/>
              </a:p>
              <a:p>
                <a:pPr marL="0" indent="0">
                  <a:buNone/>
                </a:pPr>
                <a:r>
                  <a:rPr lang="en-US" sz="2800" b="1" dirty="0">
                    <a:solidFill>
                      <a:srgbClr val="0070C0"/>
                    </a:solidFill>
                  </a:rPr>
                  <a:t>How realistic is this in data? It depends!</a:t>
                </a:r>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066801" y="1066800"/>
                <a:ext cx="9829799" cy="5562600"/>
              </a:xfrm>
              <a:blipFill>
                <a:blip r:embed="rId3"/>
                <a:stretch>
                  <a:fillRect l="-1240" t="-1205"/>
                </a:stretch>
              </a:blipFill>
            </p:spPr>
            <p:txBody>
              <a:bodyPr/>
              <a:lstStyle/>
              <a:p>
                <a:r>
                  <a:rPr lang="en-US">
                    <a:noFill/>
                  </a:rPr>
                  <a:t> </a:t>
                </a:r>
              </a:p>
            </p:txBody>
          </p:sp>
        </mc:Fallback>
      </mc:AlternateContent>
    </p:spTree>
    <p:extLst>
      <p:ext uri="{BB962C8B-B14F-4D97-AF65-F5344CB8AC3E}">
        <p14:creationId xmlns:p14="http://schemas.microsoft.com/office/powerpoint/2010/main" val="239575220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304800"/>
            <a:ext cx="6743700" cy="701040"/>
          </a:xfrm>
        </p:spPr>
        <p:txBody>
          <a:bodyPr>
            <a:normAutofit/>
          </a:bodyPr>
          <a:lstStyle/>
          <a:p>
            <a:r>
              <a:rPr lang="en-US" dirty="0"/>
              <a:t>Model Testing</a:t>
            </a:r>
          </a:p>
        </p:txBody>
      </p:sp>
      <p:sp>
        <p:nvSpPr>
          <p:cNvPr id="3" name="Content Placeholder 2"/>
          <p:cNvSpPr>
            <a:spLocks noGrp="1"/>
          </p:cNvSpPr>
          <p:nvPr>
            <p:ph idx="1"/>
          </p:nvPr>
        </p:nvSpPr>
        <p:spPr>
          <a:xfrm>
            <a:off x="1121229" y="1066800"/>
            <a:ext cx="9851571" cy="5407152"/>
          </a:xfrm>
        </p:spPr>
        <p:txBody>
          <a:bodyPr>
            <a:noAutofit/>
          </a:bodyPr>
          <a:lstStyle/>
          <a:p>
            <a:r>
              <a:rPr lang="en-US" sz="2400" dirty="0"/>
              <a:t>Model testing is </a:t>
            </a:r>
            <a:r>
              <a:rPr lang="en-US" sz="2400" i="1" dirty="0"/>
              <a:t>not </a:t>
            </a:r>
            <a:r>
              <a:rPr lang="en-US" sz="2400" dirty="0"/>
              <a:t>looking for evidence for your preferred model</a:t>
            </a:r>
          </a:p>
          <a:p>
            <a:r>
              <a:rPr lang="en-US" sz="2400" dirty="0"/>
              <a:t>It is easy to find evidence in support of your model</a:t>
            </a:r>
          </a:p>
          <a:p>
            <a:pPr lvl="1"/>
            <a:r>
              <a:rPr lang="en-US" sz="2400" dirty="0"/>
              <a:t>Especially when you developed the model after looking at the data </a:t>
            </a:r>
          </a:p>
          <a:p>
            <a:r>
              <a:rPr lang="en-US" sz="2400" dirty="0"/>
              <a:t>You should report tests that </a:t>
            </a:r>
            <a:r>
              <a:rPr lang="en-US" sz="2400" b="1" u="sng" dirty="0">
                <a:solidFill>
                  <a:schemeClr val="accent2">
                    <a:lumMod val="75000"/>
                  </a:schemeClr>
                </a:solidFill>
              </a:rPr>
              <a:t>try to prove that your model is wrong</a:t>
            </a:r>
            <a:r>
              <a:rPr lang="en-US" sz="2400" b="1" dirty="0"/>
              <a:t>.  </a:t>
            </a:r>
            <a:r>
              <a:rPr lang="en-US" sz="2400" dirty="0"/>
              <a:t> </a:t>
            </a:r>
          </a:p>
          <a:p>
            <a:r>
              <a:rPr lang="en-US" sz="2400" dirty="0">
                <a:hlinkClick r:id="rId3"/>
              </a:rPr>
              <a:t>https://projects.fivethirtyeight.com/p-hacking/</a:t>
            </a:r>
            <a:r>
              <a:rPr lang="en-US" sz="2400" dirty="0"/>
              <a:t> </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1971" y="457200"/>
            <a:ext cx="9096829" cy="563562"/>
          </a:xfrm>
        </p:spPr>
        <p:txBody>
          <a:bodyPr>
            <a:noAutofit/>
          </a:bodyPr>
          <a:lstStyle/>
          <a:p>
            <a:r>
              <a:rPr lang="en-US" dirty="0"/>
              <a:t>Concluding thoughts</a:t>
            </a:r>
          </a:p>
        </p:txBody>
      </p:sp>
      <p:sp>
        <p:nvSpPr>
          <p:cNvPr id="3" name="Content Placeholder 2"/>
          <p:cNvSpPr>
            <a:spLocks noGrp="1"/>
          </p:cNvSpPr>
          <p:nvPr>
            <p:ph idx="1"/>
          </p:nvPr>
        </p:nvSpPr>
        <p:spPr>
          <a:xfrm>
            <a:off x="228600" y="1017490"/>
            <a:ext cx="10515600" cy="5635752"/>
          </a:xfrm>
        </p:spPr>
        <p:txBody>
          <a:bodyPr>
            <a:normAutofit/>
          </a:bodyPr>
          <a:lstStyle/>
          <a:p>
            <a:r>
              <a:rPr lang="en-US" sz="2400" dirty="0"/>
              <a:t>Econometrics is powerful, but must be applied </a:t>
            </a:r>
            <a:r>
              <a:rPr lang="en-US" sz="2400" u="sng" dirty="0"/>
              <a:t>carefully</a:t>
            </a:r>
          </a:p>
          <a:p>
            <a:r>
              <a:rPr lang="en-US" sz="2400" b="1" dirty="0">
                <a:solidFill>
                  <a:srgbClr val="0070C0"/>
                </a:solidFill>
              </a:rPr>
              <a:t>There are no shortcuts to analyzing health data.  </a:t>
            </a:r>
          </a:p>
          <a:p>
            <a:r>
              <a:rPr lang="en-US" sz="2400" dirty="0"/>
              <a:t>We must:</a:t>
            </a:r>
          </a:p>
          <a:p>
            <a:pPr lvl="1"/>
            <a:r>
              <a:rPr lang="en-US" sz="2400" dirty="0"/>
              <a:t>Consider all reasonable DGPs</a:t>
            </a:r>
          </a:p>
          <a:p>
            <a:pPr lvl="1"/>
            <a:r>
              <a:rPr lang="en-US" sz="2400" dirty="0"/>
              <a:t>Formulate as many models as we can</a:t>
            </a:r>
          </a:p>
          <a:p>
            <a:pPr lvl="1"/>
            <a:r>
              <a:rPr lang="en-US" sz="2400" dirty="0"/>
              <a:t>Make sure that we understand the implications of the structure </a:t>
            </a:r>
          </a:p>
          <a:p>
            <a:pPr lvl="1"/>
            <a:r>
              <a:rPr lang="en-US" sz="2400" dirty="0"/>
              <a:t>Test the model against the data</a:t>
            </a:r>
          </a:p>
          <a:p>
            <a:pPr lvl="1"/>
            <a:r>
              <a:rPr lang="en-US" sz="2400" dirty="0"/>
              <a:t>Hunt for flaws in it.  </a:t>
            </a:r>
          </a:p>
          <a:p>
            <a:r>
              <a:rPr lang="en-US" sz="2400" dirty="0"/>
              <a:t>Only when we have done </a:t>
            </a:r>
            <a:r>
              <a:rPr lang="en-US" sz="2400" b="1" dirty="0"/>
              <a:t>all of that </a:t>
            </a:r>
            <a:r>
              <a:rPr lang="en-US" sz="2400" dirty="0"/>
              <a:t>can we gain confidence in our findings</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7890" y="457200"/>
            <a:ext cx="9030910" cy="563562"/>
          </a:xfrm>
        </p:spPr>
        <p:txBody>
          <a:bodyPr>
            <a:noAutofit/>
          </a:bodyPr>
          <a:lstStyle/>
          <a:p>
            <a:r>
              <a:rPr lang="en-US" dirty="0"/>
              <a:t>Concluding thoughts</a:t>
            </a:r>
          </a:p>
        </p:txBody>
      </p:sp>
      <p:sp>
        <p:nvSpPr>
          <p:cNvPr id="3" name="Content Placeholder 2"/>
          <p:cNvSpPr>
            <a:spLocks noGrp="1"/>
          </p:cNvSpPr>
          <p:nvPr>
            <p:ph idx="1"/>
          </p:nvPr>
        </p:nvSpPr>
        <p:spPr>
          <a:xfrm>
            <a:off x="304800" y="1017490"/>
            <a:ext cx="10439400" cy="5635752"/>
          </a:xfrm>
        </p:spPr>
        <p:txBody>
          <a:bodyPr>
            <a:normAutofit/>
          </a:bodyPr>
          <a:lstStyle/>
          <a:p>
            <a:r>
              <a:rPr lang="en-US" sz="2400" dirty="0"/>
              <a:t>Econometrics is powerful, but must be applied </a:t>
            </a:r>
            <a:r>
              <a:rPr lang="en-US" sz="2400" u="sng" dirty="0"/>
              <a:t>carefully</a:t>
            </a:r>
          </a:p>
          <a:p>
            <a:r>
              <a:rPr lang="en-US" sz="2400" b="1" dirty="0">
                <a:solidFill>
                  <a:srgbClr val="0070C0"/>
                </a:solidFill>
              </a:rPr>
              <a:t>There are no shortcuts to analyzing health data.  </a:t>
            </a:r>
          </a:p>
          <a:p>
            <a:r>
              <a:rPr lang="en-US" sz="2400" dirty="0"/>
              <a:t>We must:</a:t>
            </a:r>
          </a:p>
          <a:p>
            <a:pPr lvl="1"/>
            <a:r>
              <a:rPr lang="en-US" sz="2400" dirty="0"/>
              <a:t>Consider all reasonable DGPs</a:t>
            </a:r>
          </a:p>
          <a:p>
            <a:pPr lvl="1"/>
            <a:r>
              <a:rPr lang="en-US" sz="2400" dirty="0"/>
              <a:t>Formulate as many models as we can</a:t>
            </a:r>
          </a:p>
          <a:p>
            <a:pPr lvl="1"/>
            <a:r>
              <a:rPr lang="en-US" sz="2400" dirty="0"/>
              <a:t>Make sure that we understand the implications of the structure </a:t>
            </a:r>
          </a:p>
          <a:p>
            <a:pPr lvl="1"/>
            <a:r>
              <a:rPr lang="en-US" sz="2400" dirty="0"/>
              <a:t>Test the model against the data</a:t>
            </a:r>
          </a:p>
          <a:p>
            <a:pPr lvl="1"/>
            <a:r>
              <a:rPr lang="en-US" sz="2400" dirty="0"/>
              <a:t>Hunt for flaws in it.  </a:t>
            </a:r>
          </a:p>
          <a:p>
            <a:r>
              <a:rPr lang="en-US" sz="2400" dirty="0"/>
              <a:t>Only when we have done </a:t>
            </a:r>
            <a:r>
              <a:rPr lang="en-US" sz="2400" b="1" dirty="0"/>
              <a:t>all of that </a:t>
            </a:r>
            <a:r>
              <a:rPr lang="en-US" sz="2400" dirty="0"/>
              <a:t>can we gain confidence in our findings</a:t>
            </a:r>
          </a:p>
          <a:p>
            <a:pPr marL="0" indent="0">
              <a:buNone/>
            </a:pPr>
            <a:r>
              <a:rPr lang="en-US" sz="2800" dirty="0"/>
              <a:t>Next time</a:t>
            </a:r>
            <a:r>
              <a:rPr lang="en-US" sz="2800"/>
              <a:t>: </a:t>
            </a:r>
            <a:r>
              <a:rPr lang="en-US" sz="2800" b="1">
                <a:solidFill>
                  <a:srgbClr val="0070C0"/>
                </a:solidFill>
              </a:rPr>
              <a:t>coding/math review, intro </a:t>
            </a:r>
            <a:r>
              <a:rPr lang="en-US" sz="2800" b="1" dirty="0">
                <a:solidFill>
                  <a:srgbClr val="0070C0"/>
                </a:solidFill>
              </a:rPr>
              <a:t>to regression</a:t>
            </a:r>
            <a:endParaRPr lang="en-US" sz="2400" dirty="0">
              <a:solidFill>
                <a:srgbClr val="0070C0"/>
              </a:solidFill>
            </a:endParaRPr>
          </a:p>
        </p:txBody>
      </p:sp>
    </p:spTree>
    <p:extLst>
      <p:ext uri="{BB962C8B-B14F-4D97-AF65-F5344CB8AC3E}">
        <p14:creationId xmlns:p14="http://schemas.microsoft.com/office/powerpoint/2010/main" val="17267334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381000" y="1295400"/>
            <a:ext cx="10668000" cy="4884739"/>
          </a:xfrm>
        </p:spPr>
        <p:txBody>
          <a:bodyPr>
            <a:noAutofit/>
          </a:bodyPr>
          <a:lstStyle/>
          <a:p>
            <a:pPr marL="0" indent="0" algn="just">
              <a:spcBef>
                <a:spcPts val="0"/>
              </a:spcBef>
              <a:spcAft>
                <a:spcPts val="0"/>
              </a:spcAft>
              <a:buNone/>
            </a:pPr>
            <a:r>
              <a:rPr lang="en-US" sz="2400" b="1"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rPr>
              <a:t>Evaluation</a:t>
            </a:r>
            <a:r>
              <a:rPr lang="en-US" sz="2400" b="1" spc="-25" dirty="0">
                <a:solidFill>
                  <a:srgbClr val="0070C0"/>
                </a:solidFill>
                <a:latin typeface="Times New Roman" panose="02020603050405020304" pitchFamily="18" charset="0"/>
                <a:ea typeface="Calibri" panose="020F0502020204030204" pitchFamily="34" charset="0"/>
                <a:cs typeface="Times New Roman" panose="02020603050405020304" pitchFamily="18" charset="0"/>
              </a:rPr>
              <a:t> </a:t>
            </a:r>
            <a:r>
              <a:rPr lang="en-US" sz="2400" b="1"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rPr>
              <a:t>Criteria (40% of total grade)</a:t>
            </a:r>
            <a:endParaRPr lang="en-US" sz="2400"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marR="222250" indent="0" algn="just">
              <a:spcBef>
                <a:spcPts val="45"/>
              </a:spcBef>
              <a:spcAft>
                <a:spcPts val="0"/>
              </a:spcAft>
              <a:buNone/>
            </a:pPr>
            <a:r>
              <a:rPr lang="en-US" sz="2400" u="sng" dirty="0">
                <a:effectLst/>
                <a:latin typeface="Times New Roman" panose="02020603050405020304" pitchFamily="18" charset="0"/>
                <a:ea typeface="Calibri" panose="020F0502020204030204" pitchFamily="34" charset="0"/>
                <a:cs typeface="Times New Roman" panose="02020603050405020304" pitchFamily="18" charset="0"/>
              </a:rPr>
              <a:t>Assignments</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a:t>
            </a:r>
            <a:r>
              <a:rPr lang="en-US" sz="2400" spc="-50" dirty="0">
                <a:latin typeface="Times New Roman" panose="02020603050405020304" pitchFamily="18" charset="0"/>
                <a:ea typeface="Calibri" panose="020F0502020204030204" pitchFamily="34" charset="0"/>
                <a:cs typeface="Times New Roman" panose="02020603050405020304" pitchFamily="18" charset="0"/>
              </a:rPr>
              <a:t> 4 </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assignments,</a:t>
            </a:r>
            <a:r>
              <a:rPr lang="en-US" sz="2400" spc="-25"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each</a:t>
            </a:r>
            <a:r>
              <a:rPr lang="en-US" sz="2400" spc="-3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worth</a:t>
            </a:r>
            <a:r>
              <a:rPr lang="en-US" sz="2400" spc="-15" dirty="0">
                <a:latin typeface="Times New Roman" panose="02020603050405020304" pitchFamily="18" charset="0"/>
                <a:ea typeface="Calibri" panose="020F0502020204030204" pitchFamily="34" charset="0"/>
                <a:cs typeface="Times New Roman" panose="02020603050405020304" pitchFamily="18" charset="0"/>
              </a:rPr>
              <a:t> </a:t>
            </a:r>
            <a:r>
              <a:rPr lang="en-US" sz="2400" spc="-15" dirty="0">
                <a:ea typeface="Calibri" panose="020F0502020204030204" pitchFamily="34" charset="0"/>
                <a:cs typeface="Times New Roman" panose="02020603050405020304" pitchFamily="18" charset="0"/>
              </a:rPr>
              <a:t>1</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0%</a:t>
            </a:r>
            <a:r>
              <a:rPr lang="en-US" sz="2400" spc="-2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of</a:t>
            </a:r>
            <a:r>
              <a:rPr lang="en-US" sz="2400" spc="-2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the</a:t>
            </a:r>
            <a:r>
              <a:rPr lang="en-US" sz="2400" spc="-2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final</a:t>
            </a:r>
            <a:r>
              <a:rPr lang="en-US" sz="2400" spc="-15"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grade.</a:t>
            </a:r>
            <a:r>
              <a:rPr lang="en-US" sz="2400" spc="-20" dirty="0">
                <a:latin typeface="Times New Roman" panose="02020603050405020304" pitchFamily="18" charset="0"/>
                <a:ea typeface="Calibri" panose="020F0502020204030204" pitchFamily="34" charset="0"/>
                <a:cs typeface="Times New Roman" panose="02020603050405020304" pitchFamily="18" charset="0"/>
              </a:rPr>
              <a:t> </a:t>
            </a:r>
          </a:p>
          <a:p>
            <a:pPr marL="0" marR="222250" indent="0" algn="just">
              <a:spcBef>
                <a:spcPts val="45"/>
              </a:spcBef>
              <a:spcAft>
                <a:spcPts val="0"/>
              </a:spcAft>
              <a:buNone/>
            </a:pPr>
            <a:endParaRPr lang="en-US" sz="2400" spc="-20" dirty="0">
              <a:ea typeface="Calibri" panose="020F0502020204030204" pitchFamily="34" charset="0"/>
              <a:cs typeface="Times New Roman" panose="02020603050405020304" pitchFamily="18" charset="0"/>
            </a:endParaRPr>
          </a:p>
          <a:p>
            <a:pPr marR="222250" algn="just">
              <a:spcBef>
                <a:spcPts val="45"/>
              </a:spcBef>
              <a:spcAft>
                <a:spcPts val="0"/>
              </a:spcAft>
            </a:pPr>
            <a:r>
              <a:rPr lang="en-US" sz="2400" spc="-20" dirty="0">
                <a:ea typeface="Calibri" panose="020F0502020204030204" pitchFamily="34" charset="0"/>
                <a:cs typeface="Times New Roman" panose="02020603050405020304" pitchFamily="18" charset="0"/>
              </a:rPr>
              <a:t>Please submit by email before class on the due date</a:t>
            </a:r>
          </a:p>
          <a:p>
            <a:pPr marR="222250" algn="just">
              <a:spcBef>
                <a:spcPts val="45"/>
              </a:spcBef>
              <a:spcAft>
                <a:spcPts val="0"/>
              </a:spcAft>
            </a:pPr>
            <a:r>
              <a:rPr lang="en-US" sz="2400" spc="-20" dirty="0">
                <a:latin typeface="Times New Roman" panose="02020603050405020304" pitchFamily="18" charset="0"/>
                <a:ea typeface="Calibri" panose="020F0502020204030204" pitchFamily="34" charset="0"/>
                <a:cs typeface="Times New Roman" panose="02020603050405020304" pitchFamily="18" charset="0"/>
              </a:rPr>
              <a:t>A complete assignment should be a </a:t>
            </a:r>
            <a:r>
              <a:rPr lang="en-US" sz="2400" b="1" spc="-20" dirty="0">
                <a:latin typeface="Times New Roman" panose="02020603050405020304" pitchFamily="18" charset="0"/>
                <a:ea typeface="Calibri" panose="020F0502020204030204" pitchFamily="34" charset="0"/>
                <a:cs typeface="Times New Roman" panose="02020603050405020304" pitchFamily="18" charset="0"/>
              </a:rPr>
              <a:t>knitted </a:t>
            </a:r>
            <a:r>
              <a:rPr lang="en-US" sz="2400" spc="-20" dirty="0">
                <a:latin typeface="Times New Roman" panose="02020603050405020304" pitchFamily="18" charset="0"/>
                <a:ea typeface="Calibri" panose="020F0502020204030204" pitchFamily="34" charset="0"/>
                <a:cs typeface="Times New Roman" panose="02020603050405020304" pitchFamily="18" charset="0"/>
              </a:rPr>
              <a:t>document containing code and output</a:t>
            </a:r>
          </a:p>
          <a:p>
            <a:pPr marR="222250" algn="just">
              <a:spcBef>
                <a:spcPts val="45"/>
              </a:spcBef>
              <a:spcAft>
                <a:spcPts val="0"/>
              </a:spcAft>
            </a:pPr>
            <a:endParaRPr lang="en-US" sz="2400" spc="-20" dirty="0">
              <a:effectLst/>
              <a:ea typeface="Calibri" panose="020F0502020204030204" pitchFamily="34" charset="0"/>
              <a:cs typeface="Times New Roman" panose="02020603050405020304" pitchFamily="18" charset="0"/>
            </a:endParaRPr>
          </a:p>
        </p:txBody>
      </p:sp>
      <p:sp>
        <p:nvSpPr>
          <p:cNvPr id="5" name="Title 1">
            <a:extLst>
              <a:ext uri="{FF2B5EF4-FFF2-40B4-BE49-F238E27FC236}">
                <a16:creationId xmlns:a16="http://schemas.microsoft.com/office/drawing/2014/main" id="{2CBDD2D1-2055-4095-B24C-4E07449F80A0}"/>
              </a:ext>
            </a:extLst>
          </p:cNvPr>
          <p:cNvSpPr txBox="1">
            <a:spLocks/>
          </p:cNvSpPr>
          <p:nvPr/>
        </p:nvSpPr>
        <p:spPr>
          <a:xfrm>
            <a:off x="353187" y="365760"/>
            <a:ext cx="10601325"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Introduction &amp; Syllabus</a:t>
            </a:r>
          </a:p>
        </p:txBody>
      </p:sp>
    </p:spTree>
    <p:extLst>
      <p:ext uri="{BB962C8B-B14F-4D97-AF65-F5344CB8AC3E}">
        <p14:creationId xmlns:p14="http://schemas.microsoft.com/office/powerpoint/2010/main" val="32346492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381000" y="1295400"/>
            <a:ext cx="10668000" cy="4884739"/>
          </a:xfrm>
        </p:spPr>
        <p:txBody>
          <a:bodyPr>
            <a:noAutofit/>
          </a:bodyPr>
          <a:lstStyle/>
          <a:p>
            <a:pPr marL="0" indent="0" algn="just">
              <a:spcBef>
                <a:spcPts val="0"/>
              </a:spcBef>
              <a:spcAft>
                <a:spcPts val="0"/>
              </a:spcAft>
              <a:buNone/>
            </a:pPr>
            <a:r>
              <a:rPr lang="en-US" sz="2400" b="1"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rPr>
              <a:t>Evaluation</a:t>
            </a:r>
            <a:r>
              <a:rPr lang="en-US" sz="2400" b="1" spc="-25" dirty="0">
                <a:solidFill>
                  <a:srgbClr val="0070C0"/>
                </a:solidFill>
                <a:latin typeface="Times New Roman" panose="02020603050405020304" pitchFamily="18" charset="0"/>
                <a:ea typeface="Calibri" panose="020F0502020204030204" pitchFamily="34" charset="0"/>
                <a:cs typeface="Times New Roman" panose="02020603050405020304" pitchFamily="18" charset="0"/>
              </a:rPr>
              <a:t> </a:t>
            </a:r>
            <a:r>
              <a:rPr lang="en-US" sz="2400" b="1"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rPr>
              <a:t>Criteria</a:t>
            </a:r>
            <a:endParaRPr lang="en-US" sz="2400"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marR="222250" indent="0" algn="just">
              <a:spcBef>
                <a:spcPts val="45"/>
              </a:spcBef>
              <a:spcAft>
                <a:spcPts val="0"/>
              </a:spcAft>
              <a:buNone/>
            </a:pPr>
            <a:r>
              <a:rPr lang="en-US" sz="2400" u="sng" dirty="0">
                <a:effectLst/>
                <a:latin typeface="Times New Roman" panose="02020603050405020304" pitchFamily="18" charset="0"/>
                <a:ea typeface="Calibri" panose="020F0502020204030204" pitchFamily="34" charset="0"/>
                <a:cs typeface="Times New Roman" panose="02020603050405020304" pitchFamily="18" charset="0"/>
              </a:rPr>
              <a:t>Assignments</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a:t>
            </a:r>
            <a:r>
              <a:rPr lang="en-US" sz="2400" spc="-50" dirty="0">
                <a:latin typeface="Times New Roman" panose="02020603050405020304" pitchFamily="18" charset="0"/>
                <a:ea typeface="Calibri" panose="020F0502020204030204" pitchFamily="34" charset="0"/>
                <a:cs typeface="Times New Roman" panose="02020603050405020304" pitchFamily="18" charset="0"/>
              </a:rPr>
              <a:t> 4 </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assignments,</a:t>
            </a:r>
            <a:r>
              <a:rPr lang="en-US" sz="2400" spc="-25"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each</a:t>
            </a:r>
            <a:r>
              <a:rPr lang="en-US" sz="2400" spc="-3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worth</a:t>
            </a:r>
            <a:r>
              <a:rPr lang="en-US" sz="2400" spc="-15" dirty="0">
                <a:latin typeface="Times New Roman" panose="02020603050405020304" pitchFamily="18" charset="0"/>
                <a:ea typeface="Calibri" panose="020F0502020204030204" pitchFamily="34" charset="0"/>
                <a:cs typeface="Times New Roman" panose="02020603050405020304" pitchFamily="18" charset="0"/>
              </a:rPr>
              <a:t> </a:t>
            </a:r>
            <a:r>
              <a:rPr lang="en-US" sz="2400" spc="-15" dirty="0">
                <a:ea typeface="Calibri" panose="020F0502020204030204" pitchFamily="34" charset="0"/>
                <a:cs typeface="Times New Roman" panose="02020603050405020304" pitchFamily="18" charset="0"/>
              </a:rPr>
              <a:t>1</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0%</a:t>
            </a:r>
            <a:r>
              <a:rPr lang="en-US" sz="2400" spc="-2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of</a:t>
            </a:r>
            <a:r>
              <a:rPr lang="en-US" sz="2400" spc="-2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the</a:t>
            </a:r>
            <a:r>
              <a:rPr lang="en-US" sz="2400" spc="-2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final</a:t>
            </a:r>
            <a:r>
              <a:rPr lang="en-US" sz="2400" spc="-15"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grade.</a:t>
            </a:r>
            <a:r>
              <a:rPr lang="en-US" sz="2400" spc="-20" dirty="0">
                <a:latin typeface="Times New Roman" panose="02020603050405020304" pitchFamily="18" charset="0"/>
                <a:ea typeface="Calibri" panose="020F0502020204030204" pitchFamily="34" charset="0"/>
                <a:cs typeface="Times New Roman" panose="02020603050405020304" pitchFamily="18" charset="0"/>
              </a:rPr>
              <a:t> </a:t>
            </a:r>
          </a:p>
          <a:p>
            <a:pPr marL="0" marR="222250" indent="0" algn="just">
              <a:spcBef>
                <a:spcPts val="45"/>
              </a:spcBef>
              <a:spcAft>
                <a:spcPts val="0"/>
              </a:spcAft>
              <a:buNone/>
            </a:pPr>
            <a:endParaRPr lang="en-US" sz="2400" spc="-20" dirty="0">
              <a:ea typeface="Calibri" panose="020F0502020204030204" pitchFamily="34" charset="0"/>
              <a:cs typeface="Times New Roman" panose="02020603050405020304" pitchFamily="18" charset="0"/>
            </a:endParaRPr>
          </a:p>
          <a:p>
            <a:pPr marR="222250" algn="just">
              <a:spcBef>
                <a:spcPts val="45"/>
              </a:spcBef>
              <a:spcAft>
                <a:spcPts val="0"/>
              </a:spcAft>
            </a:pPr>
            <a:r>
              <a:rPr lang="en-US" sz="2400" spc="-20" dirty="0">
                <a:ea typeface="Calibri" panose="020F0502020204030204" pitchFamily="34" charset="0"/>
                <a:cs typeface="Times New Roman" panose="02020603050405020304" pitchFamily="18" charset="0"/>
              </a:rPr>
              <a:t>Please submit by email before class on the due date</a:t>
            </a:r>
          </a:p>
          <a:p>
            <a:pPr marR="222250" algn="just">
              <a:spcBef>
                <a:spcPts val="45"/>
              </a:spcBef>
              <a:spcAft>
                <a:spcPts val="0"/>
              </a:spcAft>
            </a:pPr>
            <a:r>
              <a:rPr lang="en-US" sz="2400" spc="-20" dirty="0">
                <a:latin typeface="Times New Roman" panose="02020603050405020304" pitchFamily="18" charset="0"/>
                <a:ea typeface="Calibri" panose="020F0502020204030204" pitchFamily="34" charset="0"/>
                <a:cs typeface="Times New Roman" panose="02020603050405020304" pitchFamily="18" charset="0"/>
              </a:rPr>
              <a:t>A complete assignment should be a </a:t>
            </a:r>
            <a:r>
              <a:rPr lang="en-US" sz="2400" b="1" spc="-20" dirty="0">
                <a:latin typeface="Times New Roman" panose="02020603050405020304" pitchFamily="18" charset="0"/>
                <a:ea typeface="Calibri" panose="020F0502020204030204" pitchFamily="34" charset="0"/>
                <a:cs typeface="Times New Roman" panose="02020603050405020304" pitchFamily="18" charset="0"/>
              </a:rPr>
              <a:t>knitted </a:t>
            </a:r>
            <a:r>
              <a:rPr lang="en-US" sz="2400" spc="-20" dirty="0">
                <a:latin typeface="Times New Roman" panose="02020603050405020304" pitchFamily="18" charset="0"/>
                <a:ea typeface="Calibri" panose="020F0502020204030204" pitchFamily="34" charset="0"/>
                <a:cs typeface="Times New Roman" panose="02020603050405020304" pitchFamily="18" charset="0"/>
              </a:rPr>
              <a:t>document containing code and output</a:t>
            </a:r>
          </a:p>
          <a:p>
            <a:pPr marR="222250" algn="just">
              <a:spcBef>
                <a:spcPts val="45"/>
              </a:spcBef>
              <a:spcAft>
                <a:spcPts val="0"/>
              </a:spcAft>
            </a:pPr>
            <a:endParaRPr lang="en-US" sz="2400" spc="-20" dirty="0">
              <a:effectLst/>
              <a:ea typeface="Calibri" panose="020F0502020204030204" pitchFamily="34" charset="0"/>
              <a:cs typeface="Times New Roman" panose="02020603050405020304" pitchFamily="18" charset="0"/>
            </a:endParaRPr>
          </a:p>
          <a:p>
            <a:pPr marL="0" marR="222250" indent="0" algn="just">
              <a:spcBef>
                <a:spcPts val="45"/>
              </a:spcBef>
              <a:spcAft>
                <a:spcPts val="0"/>
              </a:spcAft>
              <a:buNone/>
            </a:pPr>
            <a:r>
              <a:rPr lang="en-US" sz="2400" i="1" spc="-20" dirty="0">
                <a:latin typeface="Times New Roman" panose="02020603050405020304" pitchFamily="18" charset="0"/>
                <a:ea typeface="Calibri" panose="020F0502020204030204" pitchFamily="34" charset="0"/>
                <a:cs typeface="Times New Roman" panose="02020603050405020304" pitchFamily="18" charset="0"/>
              </a:rPr>
              <a:t>Notes: </a:t>
            </a:r>
          </a:p>
          <a:p>
            <a:pPr marR="222250" algn="just">
              <a:spcBef>
                <a:spcPts val="45"/>
              </a:spcBef>
              <a:spcAft>
                <a:spcPts val="0"/>
              </a:spcAft>
            </a:pP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Assignments may (should!) be done in groups of 2-5 students; each person must submit their own </a:t>
            </a:r>
          </a:p>
          <a:p>
            <a:pPr marR="222250" algn="just">
              <a:spcBef>
                <a:spcPts val="45"/>
              </a:spcBef>
              <a:spcAft>
                <a:spcPts val="0"/>
              </a:spcAft>
            </a:pPr>
            <a:r>
              <a:rPr lang="en-US" sz="2400" b="1" dirty="0">
                <a:ea typeface="Calibri" panose="020F0502020204030204" pitchFamily="34" charset="0"/>
                <a:cs typeface="Times New Roman" panose="02020603050405020304" pitchFamily="18" charset="0"/>
              </a:rPr>
              <a:t>G</a:t>
            </a:r>
            <a:r>
              <a:rPr lang="en-US" sz="2400" b="1" dirty="0">
                <a:effectLst/>
                <a:latin typeface="Times New Roman" panose="02020603050405020304" pitchFamily="18" charset="0"/>
                <a:ea typeface="Calibri" panose="020F0502020204030204" pitchFamily="34" charset="0"/>
                <a:cs typeface="Times New Roman" panose="02020603050405020304" pitchFamily="18" charset="0"/>
              </a:rPr>
              <a:t>enerative AI in Course Content and Materials: </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Use it, don’t trust it!</a:t>
            </a:r>
          </a:p>
          <a:p>
            <a:pPr marR="222250" lvl="1" algn="just">
              <a:spcBef>
                <a:spcPts val="45"/>
              </a:spcBef>
              <a:spcAft>
                <a:spcPts val="0"/>
              </a:spcAft>
            </a:pPr>
            <a:r>
              <a:rPr lang="en-US" sz="2400" dirty="0">
                <a:ea typeface="Calibri" panose="020F0502020204030204" pitchFamily="34" charset="0"/>
                <a:cs typeface="Times New Roman" panose="02020603050405020304" pitchFamily="18" charset="0"/>
              </a:rPr>
              <a:t>For each assignment, include a paragraph explaining (a) how these tools were used and (b) how you as the student integrated these materials into your assignment (e.g., how were the inputs checked for completeness or debugged?).</a:t>
            </a:r>
          </a:p>
          <a:p>
            <a:pPr marR="222250" algn="just">
              <a:spcBef>
                <a:spcPts val="45"/>
              </a:spcBef>
              <a:spcAft>
                <a:spcPts val="0"/>
              </a:spcAft>
            </a:pPr>
            <a:r>
              <a:rPr lang="en-US" sz="2600" dirty="0">
                <a:effectLst/>
                <a:latin typeface="Times New Roman" panose="02020603050405020304" pitchFamily="18" charset="0"/>
                <a:ea typeface="Calibri" panose="020F0502020204030204" pitchFamily="34" charset="0"/>
                <a:cs typeface="Times New Roman" panose="02020603050405020304" pitchFamily="18" charset="0"/>
              </a:rPr>
              <a:t>There is a 10 (percentage point) penalty for each late day. Can work together, but each must submit their own copy (and copy/paste for code isn’t a great way to learn)</a:t>
            </a:r>
          </a:p>
        </p:txBody>
      </p:sp>
      <p:sp>
        <p:nvSpPr>
          <p:cNvPr id="5" name="Title 1">
            <a:extLst>
              <a:ext uri="{FF2B5EF4-FFF2-40B4-BE49-F238E27FC236}">
                <a16:creationId xmlns:a16="http://schemas.microsoft.com/office/drawing/2014/main" id="{2CBDD2D1-2055-4095-B24C-4E07449F80A0}"/>
              </a:ext>
            </a:extLst>
          </p:cNvPr>
          <p:cNvSpPr txBox="1">
            <a:spLocks/>
          </p:cNvSpPr>
          <p:nvPr/>
        </p:nvSpPr>
        <p:spPr>
          <a:xfrm>
            <a:off x="353187" y="365760"/>
            <a:ext cx="10601325"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Introduction &amp; Syllabus</a:t>
            </a:r>
          </a:p>
        </p:txBody>
      </p:sp>
      <p:sp>
        <p:nvSpPr>
          <p:cNvPr id="6" name="Title 5">
            <a:extLst>
              <a:ext uri="{FF2B5EF4-FFF2-40B4-BE49-F238E27FC236}">
                <a16:creationId xmlns:a16="http://schemas.microsoft.com/office/drawing/2014/main" id="{7A268CAC-145E-4B1C-89BC-11BEB5C46CAA}"/>
              </a:ext>
            </a:extLst>
          </p:cNvPr>
          <p:cNvSpPr>
            <a:spLocks noGrp="1"/>
          </p:cNvSpPr>
          <p:nvPr>
            <p:ph type="title"/>
          </p:nvPr>
        </p:nvSpPr>
        <p:spPr/>
        <p:txBody>
          <a:bodyPr/>
          <a:lstStyle/>
          <a:p>
            <a:r>
              <a:rPr lang="en-US" dirty="0"/>
              <a:t> </a:t>
            </a:r>
          </a:p>
        </p:txBody>
      </p:sp>
    </p:spTree>
    <p:extLst>
      <p:ext uri="{BB962C8B-B14F-4D97-AF65-F5344CB8AC3E}">
        <p14:creationId xmlns:p14="http://schemas.microsoft.com/office/powerpoint/2010/main" val="24902537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FB7591-F0FD-5A4E-1A09-7FCE0482AA5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893C384-4380-72BA-8091-750AE25D1A38}"/>
              </a:ext>
            </a:extLst>
          </p:cNvPr>
          <p:cNvSpPr>
            <a:spLocks noGrp="1"/>
          </p:cNvSpPr>
          <p:nvPr>
            <p:ph type="title"/>
          </p:nvPr>
        </p:nvSpPr>
        <p:spPr>
          <a:xfrm>
            <a:off x="2470404" y="337710"/>
            <a:ext cx="7269480" cy="1325562"/>
          </a:xfrm>
        </p:spPr>
        <p:txBody>
          <a:bodyPr/>
          <a:lstStyle/>
          <a:p>
            <a:r>
              <a:rPr lang="en-US" dirty="0"/>
              <a:t> </a:t>
            </a:r>
          </a:p>
        </p:txBody>
      </p:sp>
      <p:sp>
        <p:nvSpPr>
          <p:cNvPr id="4" name="Content Placeholder 3">
            <a:extLst>
              <a:ext uri="{FF2B5EF4-FFF2-40B4-BE49-F238E27FC236}">
                <a16:creationId xmlns:a16="http://schemas.microsoft.com/office/drawing/2014/main" id="{FC0976F2-5A75-A5AC-DA79-3D596E92E347}"/>
              </a:ext>
            </a:extLst>
          </p:cNvPr>
          <p:cNvSpPr>
            <a:spLocks noGrp="1"/>
          </p:cNvSpPr>
          <p:nvPr>
            <p:ph idx="1"/>
          </p:nvPr>
        </p:nvSpPr>
        <p:spPr>
          <a:xfrm>
            <a:off x="228600" y="1219200"/>
            <a:ext cx="10668000" cy="4960939"/>
          </a:xfrm>
        </p:spPr>
        <p:txBody>
          <a:bodyPr>
            <a:noAutofit/>
          </a:bodyPr>
          <a:lstStyle/>
          <a:p>
            <a:pPr marL="0" indent="0">
              <a:buNone/>
            </a:pPr>
            <a:r>
              <a:rPr lang="en-US" sz="2800" dirty="0">
                <a:cs typeface="Times New Roman" panose="02020603050405020304" pitchFamily="18" charset="0"/>
              </a:rPr>
              <a:t>Course policy on generative AI: use it carefully, take responsibility for your work (and learning), and do not plagiarize</a:t>
            </a:r>
          </a:p>
          <a:p>
            <a:pPr marL="0" indent="0">
              <a:buNone/>
            </a:pPr>
            <a:r>
              <a:rPr lang="en-US" sz="2800" dirty="0">
                <a:cs typeface="Times New Roman" panose="02020603050405020304" pitchFamily="18" charset="0"/>
              </a:rPr>
              <a:t>Generative AI has </a:t>
            </a:r>
            <a:r>
              <a:rPr lang="en-US" sz="2800" b="1" dirty="0">
                <a:cs typeface="Times New Roman" panose="02020603050405020304" pitchFamily="18" charset="0"/>
              </a:rPr>
              <a:t>strengths </a:t>
            </a:r>
            <a:r>
              <a:rPr lang="en-US" sz="2800" dirty="0">
                <a:cs typeface="Times New Roman" panose="02020603050405020304" pitchFamily="18" charset="0"/>
              </a:rPr>
              <a:t>and </a:t>
            </a:r>
            <a:r>
              <a:rPr lang="en-US" sz="2800" b="1" dirty="0">
                <a:cs typeface="Times New Roman" panose="02020603050405020304" pitchFamily="18" charset="0"/>
              </a:rPr>
              <a:t>weaknesses</a:t>
            </a:r>
            <a:r>
              <a:rPr lang="en-US" sz="2800" dirty="0">
                <a:cs typeface="Times New Roman" panose="02020603050405020304" pitchFamily="18" charset="0"/>
              </a:rPr>
              <a:t> in quant research</a:t>
            </a:r>
          </a:p>
          <a:p>
            <a:pPr marL="0" indent="0">
              <a:buNone/>
            </a:pPr>
            <a:endParaRPr lang="en-US" sz="2800" dirty="0">
              <a:cs typeface="Times New Roman" panose="02020603050405020304" pitchFamily="18" charset="0"/>
            </a:endParaRPr>
          </a:p>
        </p:txBody>
      </p:sp>
      <p:sp>
        <p:nvSpPr>
          <p:cNvPr id="5" name="Title 1">
            <a:extLst>
              <a:ext uri="{FF2B5EF4-FFF2-40B4-BE49-F238E27FC236}">
                <a16:creationId xmlns:a16="http://schemas.microsoft.com/office/drawing/2014/main" id="{B78E58F5-C9A4-4041-DC15-D6C68385CF61}"/>
              </a:ext>
            </a:extLst>
          </p:cNvPr>
          <p:cNvSpPr txBox="1">
            <a:spLocks/>
          </p:cNvSpPr>
          <p:nvPr/>
        </p:nvSpPr>
        <p:spPr>
          <a:xfrm>
            <a:off x="222389" y="365760"/>
            <a:ext cx="10732123"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What about Chat-GPT? </a:t>
            </a:r>
          </a:p>
        </p:txBody>
      </p:sp>
      <p:pic>
        <p:nvPicPr>
          <p:cNvPr id="6" name="Picture 5">
            <a:extLst>
              <a:ext uri="{FF2B5EF4-FFF2-40B4-BE49-F238E27FC236}">
                <a16:creationId xmlns:a16="http://schemas.microsoft.com/office/drawing/2014/main" id="{4536DE50-FB48-DA09-D74C-748E314E745F}"/>
              </a:ext>
            </a:extLst>
          </p:cNvPr>
          <p:cNvPicPr>
            <a:picLocks noChangeAspect="1"/>
          </p:cNvPicPr>
          <p:nvPr/>
        </p:nvPicPr>
        <p:blipFill>
          <a:blip r:embed="rId3"/>
          <a:stretch>
            <a:fillRect/>
          </a:stretch>
        </p:blipFill>
        <p:spPr>
          <a:xfrm>
            <a:off x="304800" y="2667000"/>
            <a:ext cx="9067800" cy="4297785"/>
          </a:xfrm>
          <a:prstGeom prst="rect">
            <a:avLst/>
          </a:prstGeom>
        </p:spPr>
      </p:pic>
    </p:spTree>
    <p:extLst>
      <p:ext uri="{BB962C8B-B14F-4D97-AF65-F5344CB8AC3E}">
        <p14:creationId xmlns:p14="http://schemas.microsoft.com/office/powerpoint/2010/main" val="878995478"/>
      </p:ext>
    </p:extLst>
  </p:cSld>
  <p:clrMapOvr>
    <a:masterClrMapping/>
  </p:clrMapOvr>
</p:sld>
</file>

<file path=ppt/theme/theme1.xml><?xml version="1.0" encoding="utf-8"?>
<a:theme xmlns:a="http://schemas.openxmlformats.org/drawingml/2006/main" name="View">
  <a:themeElements>
    <a:clrScheme name="View">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View</Template>
  <TotalTime>1106</TotalTime>
  <Words>6565</Words>
  <Application>Microsoft Office PowerPoint</Application>
  <PresentationFormat>Widescreen</PresentationFormat>
  <Paragraphs>1089</Paragraphs>
  <Slides>67</Slides>
  <Notes>66</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67</vt:i4>
      </vt:variant>
    </vt:vector>
  </HeadingPairs>
  <TitlesOfParts>
    <vt:vector size="77" baseType="lpstr">
      <vt:lpstr>Aptos</vt:lpstr>
      <vt:lpstr>Arial</vt:lpstr>
      <vt:lpstr>Calibri</vt:lpstr>
      <vt:lpstr>Cambria Math</vt:lpstr>
      <vt:lpstr>Google Sans</vt:lpstr>
      <vt:lpstr>Symbol</vt:lpstr>
      <vt:lpstr>Times New Roman</vt:lpstr>
      <vt:lpstr>Wingdings</vt:lpstr>
      <vt:lpstr>Wingdings 2</vt:lpstr>
      <vt:lpstr>View</vt:lpstr>
      <vt:lpstr>Quantitative Methods in HSR I </vt:lpstr>
      <vt:lpstr>Introductions</vt:lpstr>
      <vt:lpstr>Introductions: Backgrounds</vt:lpstr>
      <vt:lpstr>Introductions: Goals from Course</vt:lpstr>
      <vt:lpstr>Introductions: Coding Experience</vt:lpstr>
      <vt:lpstr>PowerPoint Presentation</vt:lpstr>
      <vt:lpstr>PowerPoint Presentation</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Quantitative Frameworks</vt:lpstr>
      <vt:lpstr>What are we aiming to do?</vt:lpstr>
      <vt:lpstr>All that glitters is an RCT?</vt:lpstr>
      <vt:lpstr>All that glitters is an RCT?</vt:lpstr>
      <vt:lpstr>All that glitters is an RCT?</vt:lpstr>
      <vt:lpstr>All that glitters is an RCT?</vt:lpstr>
      <vt:lpstr>All that glitters is an RCT?</vt:lpstr>
      <vt:lpstr>All that glitters is an RCT?</vt:lpstr>
      <vt:lpstr>The rise of causal inference</vt:lpstr>
      <vt:lpstr>Econometric approach</vt:lpstr>
      <vt:lpstr>What’s a model?</vt:lpstr>
      <vt:lpstr>DGPs as DAGs</vt:lpstr>
      <vt:lpstr>DGPs as DAGs</vt:lpstr>
      <vt:lpstr>DGPs as DAGs</vt:lpstr>
      <vt:lpstr>A More Involved DAG</vt:lpstr>
      <vt:lpstr>A More Involved DAG</vt:lpstr>
      <vt:lpstr>Why do we need DAGs?</vt:lpstr>
      <vt:lpstr>Why do we need DAGs?</vt:lpstr>
      <vt:lpstr>Associations in DAGs</vt:lpstr>
      <vt:lpstr>Associations in DAGs</vt:lpstr>
      <vt:lpstr>Associations in DAGs</vt:lpstr>
      <vt:lpstr>Some Drawbacks of DAGs</vt:lpstr>
      <vt:lpstr>Another approach: Potential Outcomes</vt:lpstr>
      <vt:lpstr>Another approach: Potential Outcomes</vt:lpstr>
      <vt:lpstr>Another approach: Potential Outcomes</vt:lpstr>
      <vt:lpstr>Average Treatment Effects</vt:lpstr>
      <vt:lpstr>Average Treatment Effects</vt:lpstr>
      <vt:lpstr>Example: Treatment Outcomes</vt:lpstr>
      <vt:lpstr>Example: Treatment Outcomes (sidenote: the structure of data)</vt:lpstr>
      <vt:lpstr>Example: Treatment Outcomes</vt:lpstr>
      <vt:lpstr>Example: Treatment Outcomes</vt:lpstr>
      <vt:lpstr>Example: Treatment Outcomes</vt:lpstr>
      <vt:lpstr>Example: Treatment Outcomes</vt:lpstr>
      <vt:lpstr>Example: Treatment Outcomes</vt:lpstr>
      <vt:lpstr>Estimating an ATE</vt:lpstr>
      <vt:lpstr>Estimating an ATE</vt:lpstr>
      <vt:lpstr>Estimating an ATE</vt:lpstr>
      <vt:lpstr>Independence Assumption</vt:lpstr>
      <vt:lpstr>Independence Assumption</vt:lpstr>
      <vt:lpstr>Model Testing</vt:lpstr>
      <vt:lpstr>Concluding thoughts</vt:lpstr>
      <vt:lpstr>Concluding thoughts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Econometrics I:</dc:title>
  <dc:creator>Audrey Laporte</dc:creator>
  <cp:lastModifiedBy>Alexander Hoagland</cp:lastModifiedBy>
  <cp:revision>136</cp:revision>
  <dcterms:created xsi:type="dcterms:W3CDTF">2011-01-10T00:42:42Z</dcterms:created>
  <dcterms:modified xsi:type="dcterms:W3CDTF">2025-08-04T18:18:58Z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034a106e-6316-442c-ad35-738afd673d2b_Enabled">
    <vt:lpwstr>True</vt:lpwstr>
  </property>
  <property fmtid="{D5CDD505-2E9C-101B-9397-08002B2CF9AE}" pid="3" name="MSIP_Label_034a106e-6316-442c-ad35-738afd673d2b_SiteId">
    <vt:lpwstr>cddc1229-ac2a-4b97-b78a-0e5cacb5865c</vt:lpwstr>
  </property>
  <property fmtid="{D5CDD505-2E9C-101B-9397-08002B2CF9AE}" pid="4" name="MSIP_Label_034a106e-6316-442c-ad35-738afd673d2b_Owner">
    <vt:lpwstr>Eric.Nauenberg@ontario.ca</vt:lpwstr>
  </property>
  <property fmtid="{D5CDD505-2E9C-101B-9397-08002B2CF9AE}" pid="5" name="MSIP_Label_034a106e-6316-442c-ad35-738afd673d2b_SetDate">
    <vt:lpwstr>2020-08-28T20:23:07.5369310Z</vt:lpwstr>
  </property>
  <property fmtid="{D5CDD505-2E9C-101B-9397-08002B2CF9AE}" pid="6" name="MSIP_Label_034a106e-6316-442c-ad35-738afd673d2b_Name">
    <vt:lpwstr>OPS - Unclassified Information</vt:lpwstr>
  </property>
  <property fmtid="{D5CDD505-2E9C-101B-9397-08002B2CF9AE}" pid="7" name="MSIP_Label_034a106e-6316-442c-ad35-738afd673d2b_Application">
    <vt:lpwstr>Microsoft Azure Information Protection</vt:lpwstr>
  </property>
  <property fmtid="{D5CDD505-2E9C-101B-9397-08002B2CF9AE}" pid="8" name="MSIP_Label_034a106e-6316-442c-ad35-738afd673d2b_ActionId">
    <vt:lpwstr>e0d92f5a-28a2-4725-917b-84a82b221364</vt:lpwstr>
  </property>
  <property fmtid="{D5CDD505-2E9C-101B-9397-08002B2CF9AE}" pid="9" name="MSIP_Label_034a106e-6316-442c-ad35-738afd673d2b_Extended_MSFT_Method">
    <vt:lpwstr>Automatic</vt:lpwstr>
  </property>
  <property fmtid="{D5CDD505-2E9C-101B-9397-08002B2CF9AE}" pid="10" name="Sensitivity">
    <vt:lpwstr>OPS - Unclassified Information</vt:lpwstr>
  </property>
</Properties>
</file>